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3"/>
  </p:notesMasterIdLst>
  <p:sldIdLst>
    <p:sldId id="260" r:id="rId2"/>
    <p:sldId id="352" r:id="rId3"/>
    <p:sldId id="318" r:id="rId4"/>
    <p:sldId id="330" r:id="rId5"/>
    <p:sldId id="331" r:id="rId6"/>
    <p:sldId id="270" r:id="rId7"/>
    <p:sldId id="269" r:id="rId8"/>
    <p:sldId id="351" r:id="rId9"/>
    <p:sldId id="350" r:id="rId10"/>
    <p:sldId id="353" r:id="rId11"/>
    <p:sldId id="261" r:id="rId12"/>
    <p:sldId id="273" r:id="rId13"/>
    <p:sldId id="274" r:id="rId14"/>
    <p:sldId id="343" r:id="rId15"/>
    <p:sldId id="289" r:id="rId16"/>
    <p:sldId id="285" r:id="rId17"/>
    <p:sldId id="329" r:id="rId18"/>
    <p:sldId id="276" r:id="rId19"/>
    <p:sldId id="277" r:id="rId20"/>
    <p:sldId id="287" r:id="rId21"/>
    <p:sldId id="340" r:id="rId22"/>
    <p:sldId id="354" r:id="rId23"/>
    <p:sldId id="297" r:id="rId24"/>
    <p:sldId id="303" r:id="rId25"/>
    <p:sldId id="306" r:id="rId26"/>
    <p:sldId id="305" r:id="rId27"/>
    <p:sldId id="304" r:id="rId28"/>
    <p:sldId id="262" r:id="rId29"/>
    <p:sldId id="264" r:id="rId30"/>
    <p:sldId id="265" r:id="rId31"/>
    <p:sldId id="26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Clements" initials="PC"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5" autoAdjust="0"/>
    <p:restoredTop sz="94280" autoAdjust="0"/>
  </p:normalViewPr>
  <p:slideViewPr>
    <p:cSldViewPr>
      <p:cViewPr varScale="1">
        <p:scale>
          <a:sx n="153" d="100"/>
          <a:sy n="153" d="100"/>
        </p:scale>
        <p:origin x="1932" y="144"/>
      </p:cViewPr>
      <p:guideLst>
        <p:guide orient="horz" pos="2160"/>
        <p:guide pos="2880"/>
      </p:guideLst>
    </p:cSldViewPr>
  </p:slideViewPr>
  <p:outlineViewPr>
    <p:cViewPr>
      <p:scale>
        <a:sx n="33" d="100"/>
        <a:sy n="33" d="100"/>
      </p:scale>
      <p:origin x="0" y="23544"/>
    </p:cViewPr>
  </p:outlineViewPr>
  <p:notesTextViewPr>
    <p:cViewPr>
      <p:scale>
        <a:sx n="3" d="2"/>
        <a:sy n="3" d="2"/>
      </p:scale>
      <p:origin x="0" y="0"/>
    </p:cViewPr>
  </p:notesTextViewPr>
  <p:sorterViewPr>
    <p:cViewPr>
      <p:scale>
        <a:sx n="141" d="100"/>
        <a:sy n="141" d="100"/>
      </p:scale>
      <p:origin x="0" y="234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05CA9-78AE-4BE6-8461-8CD413A20F57}"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39C6834F-C56D-4DB3-8A1A-96DDAD11F53A}">
      <dgm:prSet phldrT="[Text]"/>
      <dgm:spPr/>
      <dgm:t>
        <a:bodyPr/>
        <a:lstStyle/>
        <a:p>
          <a:r>
            <a:rPr lang="en-US" dirty="0"/>
            <a:t> </a:t>
          </a:r>
        </a:p>
      </dgm:t>
    </dgm:pt>
    <dgm:pt modelId="{793E91F2-A64B-48C1-859E-AA7BD0607807}" type="parTrans" cxnId="{0034A1DE-3D0E-4C5A-8291-00B7CB885B13}">
      <dgm:prSet/>
      <dgm:spPr/>
      <dgm:t>
        <a:bodyPr/>
        <a:lstStyle/>
        <a:p>
          <a:endParaRPr lang="en-US"/>
        </a:p>
      </dgm:t>
    </dgm:pt>
    <dgm:pt modelId="{D00EDEEA-9A41-481F-8FD9-3E81A8E220D8}" type="sibTrans" cxnId="{0034A1DE-3D0E-4C5A-8291-00B7CB885B13}">
      <dgm:prSet/>
      <dgm:spPr/>
      <dgm:t>
        <a:bodyPr/>
        <a:lstStyle/>
        <a:p>
          <a:endParaRPr lang="en-US"/>
        </a:p>
      </dgm:t>
    </dgm:pt>
    <dgm:pt modelId="{B376B861-0943-4BD9-9C33-2CAD3D4570F9}">
      <dgm:prSet phldrT="[Text]"/>
      <dgm:spPr/>
      <dgm:t>
        <a:bodyPr/>
        <a:lstStyle/>
        <a:p>
          <a:r>
            <a:rPr lang="en-US" dirty="0"/>
            <a:t> </a:t>
          </a:r>
        </a:p>
      </dgm:t>
    </dgm:pt>
    <dgm:pt modelId="{2BF21FF5-5E24-40BB-A913-A70F2D16CF2B}" type="parTrans" cxnId="{3DB10269-9111-4721-893C-5867C0A2F323}">
      <dgm:prSet/>
      <dgm:spPr/>
      <dgm:t>
        <a:bodyPr/>
        <a:lstStyle/>
        <a:p>
          <a:endParaRPr lang="en-US"/>
        </a:p>
      </dgm:t>
    </dgm:pt>
    <dgm:pt modelId="{962D419E-C84A-4999-87A9-ADE08256D1C2}" type="sibTrans" cxnId="{3DB10269-9111-4721-893C-5867C0A2F323}">
      <dgm:prSet/>
      <dgm:spPr/>
      <dgm:t>
        <a:bodyPr/>
        <a:lstStyle/>
        <a:p>
          <a:endParaRPr lang="en-US"/>
        </a:p>
      </dgm:t>
    </dgm:pt>
    <dgm:pt modelId="{10F5698D-8F74-4AF5-8215-A633231C17CE}" type="pres">
      <dgm:prSet presAssocID="{A6405CA9-78AE-4BE6-8461-8CD413A20F57}" presName="cycle" presStyleCnt="0">
        <dgm:presLayoutVars>
          <dgm:dir/>
          <dgm:resizeHandles val="exact"/>
        </dgm:presLayoutVars>
      </dgm:prSet>
      <dgm:spPr/>
    </dgm:pt>
    <dgm:pt modelId="{FE21E763-EADB-4C12-B3FB-4119188E90CD}" type="pres">
      <dgm:prSet presAssocID="{39C6834F-C56D-4DB3-8A1A-96DDAD11F53A}" presName="arrow" presStyleLbl="node1" presStyleIdx="0" presStyleCnt="2" custScaleX="42588" custRadScaleRad="103952">
        <dgm:presLayoutVars>
          <dgm:bulletEnabled val="1"/>
        </dgm:presLayoutVars>
      </dgm:prSet>
      <dgm:spPr/>
    </dgm:pt>
    <dgm:pt modelId="{74639B83-66BB-4971-B67A-F9D6874E2BB9}" type="pres">
      <dgm:prSet presAssocID="{B376B861-0943-4BD9-9C33-2CAD3D4570F9}" presName="arrow" presStyleLbl="node1" presStyleIdx="1" presStyleCnt="2" custScaleX="42588">
        <dgm:presLayoutVars>
          <dgm:bulletEnabled val="1"/>
        </dgm:presLayoutVars>
      </dgm:prSet>
      <dgm:spPr/>
    </dgm:pt>
  </dgm:ptLst>
  <dgm:cxnLst>
    <dgm:cxn modelId="{3DB10269-9111-4721-893C-5867C0A2F323}" srcId="{A6405CA9-78AE-4BE6-8461-8CD413A20F57}" destId="{B376B861-0943-4BD9-9C33-2CAD3D4570F9}" srcOrd="1" destOrd="0" parTransId="{2BF21FF5-5E24-40BB-A913-A70F2D16CF2B}" sibTransId="{962D419E-C84A-4999-87A9-ADE08256D1C2}"/>
    <dgm:cxn modelId="{F045C272-9D25-441A-98E5-43BCABF8253D}" type="presOf" srcId="{B376B861-0943-4BD9-9C33-2CAD3D4570F9}" destId="{74639B83-66BB-4971-B67A-F9D6874E2BB9}" srcOrd="0" destOrd="0" presId="urn:microsoft.com/office/officeart/2005/8/layout/arrow1"/>
    <dgm:cxn modelId="{86410D5A-E30B-47BB-8595-36834B75350A}" type="presOf" srcId="{39C6834F-C56D-4DB3-8A1A-96DDAD11F53A}" destId="{FE21E763-EADB-4C12-B3FB-4119188E90CD}" srcOrd="0" destOrd="0" presId="urn:microsoft.com/office/officeart/2005/8/layout/arrow1"/>
    <dgm:cxn modelId="{0034A1DE-3D0E-4C5A-8291-00B7CB885B13}" srcId="{A6405CA9-78AE-4BE6-8461-8CD413A20F57}" destId="{39C6834F-C56D-4DB3-8A1A-96DDAD11F53A}" srcOrd="0" destOrd="0" parTransId="{793E91F2-A64B-48C1-859E-AA7BD0607807}" sibTransId="{D00EDEEA-9A41-481F-8FD9-3E81A8E220D8}"/>
    <dgm:cxn modelId="{0B3241E5-01CC-44B0-9FE8-63A87FBB57D2}" type="presOf" srcId="{A6405CA9-78AE-4BE6-8461-8CD413A20F57}" destId="{10F5698D-8F74-4AF5-8215-A633231C17CE}" srcOrd="0" destOrd="0" presId="urn:microsoft.com/office/officeart/2005/8/layout/arrow1"/>
    <dgm:cxn modelId="{941A6A70-0EF1-4BC2-9687-502CA6CE4957}" type="presParOf" srcId="{10F5698D-8F74-4AF5-8215-A633231C17CE}" destId="{FE21E763-EADB-4C12-B3FB-4119188E90CD}" srcOrd="0" destOrd="0" presId="urn:microsoft.com/office/officeart/2005/8/layout/arrow1"/>
    <dgm:cxn modelId="{90F1F846-52CC-4449-9DC9-676BA1201EAA}" type="presParOf" srcId="{10F5698D-8F74-4AF5-8215-A633231C17CE}" destId="{74639B83-66BB-4971-B67A-F9D6874E2BB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1E763-EADB-4C12-B3FB-4119188E90CD}">
      <dsp:nvSpPr>
        <dsp:cNvPr id="0" name=""/>
        <dsp:cNvSpPr/>
      </dsp:nvSpPr>
      <dsp:spPr>
        <a:xfrm rot="16200000">
          <a:off x="1010122" y="56672"/>
          <a:ext cx="1498609" cy="3518854"/>
        </a:xfrm>
        <a:prstGeom prst="upArrow">
          <a:avLst>
            <a:gd name="adj1" fmla="val 50000"/>
            <a:gd name="adj2" fmla="val 35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rot="5400000">
        <a:off x="262257" y="1441447"/>
        <a:ext cx="3256597" cy="749305"/>
      </dsp:txXfrm>
    </dsp:sp>
    <dsp:sp modelId="{74639B83-66BB-4971-B67A-F9D6874E2BB9}">
      <dsp:nvSpPr>
        <dsp:cNvPr id="0" name=""/>
        <dsp:cNvSpPr/>
      </dsp:nvSpPr>
      <dsp:spPr>
        <a:xfrm rot="5400000">
          <a:off x="4882360" y="56672"/>
          <a:ext cx="1498609" cy="3518854"/>
        </a:xfrm>
        <a:prstGeom prst="upArrow">
          <a:avLst>
            <a:gd name="adj1" fmla="val 50000"/>
            <a:gd name="adj2" fmla="val 350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 </a:t>
          </a:r>
        </a:p>
      </dsp:txBody>
      <dsp:txXfrm rot="-5400000">
        <a:off x="3872238" y="1441447"/>
        <a:ext cx="3256597" cy="749305"/>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42CD9-D4B3-401E-AC50-F5FD6D8866F6}" type="datetimeFigureOut">
              <a:rPr lang="en-US" smtClean="0"/>
              <a:pPr/>
              <a:t>9/16/2019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CE68D-A60B-4CA3-8B41-4CB7048FDD15}" type="slidenum">
              <a:rPr lang="en-US" smtClean="0"/>
              <a:pPr/>
              <a:t>‹#›</a:t>
            </a:fld>
            <a:endParaRPr lang="en-US" dirty="0"/>
          </a:p>
        </p:txBody>
      </p:sp>
    </p:spTree>
    <p:extLst>
      <p:ext uri="{BB962C8B-B14F-4D97-AF65-F5344CB8AC3E}">
        <p14:creationId xmlns:p14="http://schemas.microsoft.com/office/powerpoint/2010/main" val="174030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F46328-8EB3-4285-8091-7F8A1762881B}" type="slidenum">
              <a:rPr lang="en-US"/>
              <a:t>2</a:t>
            </a:fld>
            <a:endParaRPr lang="en-US"/>
          </a:p>
        </p:txBody>
      </p:sp>
    </p:spTree>
    <p:extLst>
      <p:ext uri="{BB962C8B-B14F-4D97-AF65-F5344CB8AC3E}">
        <p14:creationId xmlns:p14="http://schemas.microsoft.com/office/powerpoint/2010/main" val="233281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communication…what the person</a:t>
            </a:r>
            <a:r>
              <a:rPr lang="en-US" baseline="0" dirty="0"/>
              <a:t> means, what the person says, what the listener the hears, what the listener thinks the speaker means</a:t>
            </a:r>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27</a:t>
            </a:fld>
            <a:endParaRPr lang="en-US" dirty="0"/>
          </a:p>
        </p:txBody>
      </p:sp>
    </p:spTree>
    <p:extLst>
      <p:ext uri="{BB962C8B-B14F-4D97-AF65-F5344CB8AC3E}">
        <p14:creationId xmlns:p14="http://schemas.microsoft.com/office/powerpoint/2010/main" val="373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ambivalence</a:t>
            </a:r>
          </a:p>
          <a:p>
            <a:r>
              <a:rPr lang="en-US" dirty="0"/>
              <a:t>Talk about reflections-can</a:t>
            </a:r>
            <a:r>
              <a:rPr lang="en-US" baseline="0" dirty="0"/>
              <a:t> encourage change take and reduce discord</a:t>
            </a:r>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28</a:t>
            </a:fld>
            <a:endParaRPr lang="en-US" dirty="0"/>
          </a:p>
        </p:txBody>
      </p:sp>
    </p:spTree>
    <p:extLst>
      <p:ext uri="{BB962C8B-B14F-4D97-AF65-F5344CB8AC3E}">
        <p14:creationId xmlns:p14="http://schemas.microsoft.com/office/powerpoint/2010/main" val="87253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giving: Intake, planning,</a:t>
            </a:r>
            <a:r>
              <a:rPr lang="en-US" baseline="0" dirty="0"/>
              <a:t> monitoring, sanctioning, transitioning</a:t>
            </a:r>
          </a:p>
          <a:p>
            <a:r>
              <a:rPr lang="en-US" baseline="0" dirty="0"/>
              <a:t>                            Introduce the idea of OARS  when seeking to gather information</a:t>
            </a:r>
          </a:p>
          <a:p>
            <a:r>
              <a:rPr lang="en-US" baseline="0" dirty="0"/>
              <a:t>Reducing discord and sustain talk….next two slides</a:t>
            </a:r>
          </a:p>
          <a:p>
            <a:r>
              <a:rPr lang="en-US" baseline="0" dirty="0"/>
              <a:t>Providing structure: Change is uneven process for all of us! How do we facilitate change</a:t>
            </a:r>
          </a:p>
          <a:p>
            <a:r>
              <a:rPr lang="en-US" baseline="0" dirty="0"/>
              <a:t>                             Eliciting client motivation to change while understanding and prioritizing  criminogenic needs.</a:t>
            </a:r>
          </a:p>
          <a:p>
            <a:r>
              <a:rPr lang="en-US" baseline="0" dirty="0"/>
              <a:t>                             DARN-CAT</a:t>
            </a:r>
          </a:p>
          <a:p>
            <a:r>
              <a:rPr lang="en-US" baseline="0" dirty="0"/>
              <a:t>Improving Culture (avoiding burn-out): “The first year we did everything we could for them, the second year we did everything we could to them, and the third year, we just didn’t care.”   Identify and draw out where clients are already motivated.</a:t>
            </a:r>
          </a:p>
          <a:p>
            <a:endParaRPr lang="en-US" baseline="0" dirty="0"/>
          </a:p>
          <a:p>
            <a:r>
              <a:rPr lang="en-US" baseline="0" dirty="0"/>
              <a:t>MI respects people’s (reentry staff and clients)  inherent autonomy, cares for their well-being and is willing to collaborate for change.</a:t>
            </a:r>
          </a:p>
          <a:p>
            <a:endParaRPr lang="en-US" baseline="0" dirty="0"/>
          </a:p>
          <a:p>
            <a:r>
              <a:rPr lang="en-US" baseline="0" dirty="0"/>
              <a:t>Implementing MI on the job requires objective feedback on MI performance, skill coaching/guided practice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29</a:t>
            </a:fld>
            <a:endParaRPr lang="en-US" dirty="0"/>
          </a:p>
        </p:txBody>
      </p:sp>
    </p:spTree>
    <p:extLst>
      <p:ext uri="{BB962C8B-B14F-4D97-AF65-F5344CB8AC3E}">
        <p14:creationId xmlns:p14="http://schemas.microsoft.com/office/powerpoint/2010/main" val="269301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attempt to actively persuade/coerce</a:t>
            </a:r>
            <a:r>
              <a:rPr lang="en-US" baseline="0" dirty="0"/>
              <a:t>/threaten clients…it takes much more time and energy and results in much less effective outcome.</a:t>
            </a:r>
          </a:p>
          <a:p>
            <a:endParaRPr lang="en-US" baseline="0" dirty="0"/>
          </a:p>
          <a:p>
            <a:r>
              <a:rPr lang="en-US" baseline="0" dirty="0"/>
              <a:t>Reflect rather than react</a:t>
            </a:r>
          </a:p>
          <a:p>
            <a:r>
              <a:rPr lang="en-US" baseline="0" dirty="0"/>
              <a:t>Exploring natural ambivalence</a:t>
            </a:r>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30</a:t>
            </a:fld>
            <a:endParaRPr lang="en-US" dirty="0"/>
          </a:p>
        </p:txBody>
      </p:sp>
    </p:spTree>
    <p:extLst>
      <p:ext uri="{BB962C8B-B14F-4D97-AF65-F5344CB8AC3E}">
        <p14:creationId xmlns:p14="http://schemas.microsoft.com/office/powerpoint/2010/main" val="17450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Respect, Courage,</a:t>
            </a:r>
            <a:r>
              <a:rPr lang="en-US" baseline="0" dirty="0"/>
              <a:t> Objectivity, Technology</a:t>
            </a:r>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7</a:t>
            </a:fld>
            <a:endParaRPr lang="en-US" dirty="0"/>
          </a:p>
        </p:txBody>
      </p:sp>
    </p:spTree>
    <p:extLst>
      <p:ext uri="{BB962C8B-B14F-4D97-AF65-F5344CB8AC3E}">
        <p14:creationId xmlns:p14="http://schemas.microsoft.com/office/powerpoint/2010/main" val="21562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F46328-8EB3-4285-8091-7F8A1762881B}" type="slidenum">
              <a:rPr lang="en-US"/>
              <a:t>8</a:t>
            </a:fld>
            <a:endParaRPr lang="en-US"/>
          </a:p>
        </p:txBody>
      </p:sp>
    </p:spTree>
    <p:extLst>
      <p:ext uri="{BB962C8B-B14F-4D97-AF65-F5344CB8AC3E}">
        <p14:creationId xmlns:p14="http://schemas.microsoft.com/office/powerpoint/2010/main" val="8574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F46328-8EB3-4285-8091-7F8A1762881B}" type="slidenum">
              <a:rPr lang="en-US"/>
              <a:t>9</a:t>
            </a:fld>
            <a:endParaRPr lang="en-US"/>
          </a:p>
        </p:txBody>
      </p:sp>
    </p:spTree>
    <p:extLst>
      <p:ext uri="{BB962C8B-B14F-4D97-AF65-F5344CB8AC3E}">
        <p14:creationId xmlns:p14="http://schemas.microsoft.com/office/powerpoint/2010/main" val="336292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Helps people explore ambivalence about changing</a:t>
            </a:r>
            <a:r>
              <a:rPr lang="en-US" baseline="0" dirty="0"/>
              <a:t> behavior</a:t>
            </a:r>
          </a:p>
          <a:p>
            <a:pPr marL="228600" indent="-228600">
              <a:buAutoNum type="arabicPeriod"/>
            </a:pPr>
            <a:r>
              <a:rPr lang="en-US" baseline="0" dirty="0"/>
              <a:t>William Miller and Stephen Rollnick</a:t>
            </a:r>
          </a:p>
          <a:p>
            <a:pPr marL="228600" indent="-228600">
              <a:buAutoNum type="arabicPeriod"/>
            </a:pPr>
            <a:r>
              <a:rPr lang="en-US" baseline="0" dirty="0"/>
              <a:t>Directive-guiding toward behavior change AND person-centered-attentive to needs, wishes, expertise, beliefs, experiences of the person in reentry</a:t>
            </a:r>
          </a:p>
          <a:p>
            <a:pPr marL="228600" indent="-228600">
              <a:buAutoNum type="arabicPeriod"/>
            </a:pPr>
            <a:r>
              <a:rPr lang="en-US" baseline="0" dirty="0"/>
              <a:t>Extensively researched-effective in supporting adherence to parole/reentry plans, supporting pro-social behavior, supporting substance use recovery</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11</a:t>
            </a:fld>
            <a:endParaRPr lang="en-US" dirty="0"/>
          </a:p>
        </p:txBody>
      </p:sp>
    </p:spTree>
    <p:extLst>
      <p:ext uri="{BB962C8B-B14F-4D97-AF65-F5344CB8AC3E}">
        <p14:creationId xmlns:p14="http://schemas.microsoft.com/office/powerpoint/2010/main" val="369304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conversation about change</a:t>
            </a:r>
          </a:p>
          <a:p>
            <a:endParaRPr lang="en-US" dirty="0"/>
          </a:p>
          <a:p>
            <a:r>
              <a:rPr lang="en-US" dirty="0"/>
              <a:t>A spirit</a:t>
            </a:r>
          </a:p>
          <a:p>
            <a:endParaRPr lang="en-US" dirty="0"/>
          </a:p>
          <a:p>
            <a:r>
              <a:rPr lang="en-US" dirty="0"/>
              <a:t>A</a:t>
            </a:r>
            <a:r>
              <a:rPr lang="en-US" baseline="0" dirty="0"/>
              <a:t> method</a:t>
            </a:r>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12</a:t>
            </a:fld>
            <a:endParaRPr lang="en-US" dirty="0"/>
          </a:p>
        </p:txBody>
      </p:sp>
    </p:spTree>
    <p:extLst>
      <p:ext uri="{BB962C8B-B14F-4D97-AF65-F5344CB8AC3E}">
        <p14:creationId xmlns:p14="http://schemas.microsoft.com/office/powerpoint/2010/main" val="338500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18</a:t>
            </a:fld>
            <a:endParaRPr lang="en-US" dirty="0"/>
          </a:p>
        </p:txBody>
      </p:sp>
    </p:spTree>
    <p:extLst>
      <p:ext uri="{BB962C8B-B14F-4D97-AF65-F5344CB8AC3E}">
        <p14:creationId xmlns:p14="http://schemas.microsoft.com/office/powerpoint/2010/main" val="96598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the</a:t>
            </a:r>
            <a:r>
              <a:rPr lang="en-US" baseline="0" dirty="0"/>
              <a:t> person is saying/doing what he/she thinks will get him/her out of your office the fastest.</a:t>
            </a:r>
            <a:endParaRPr lang="en-US" dirty="0"/>
          </a:p>
        </p:txBody>
      </p:sp>
      <p:sp>
        <p:nvSpPr>
          <p:cNvPr id="4" name="Slide Number Placeholder 3"/>
          <p:cNvSpPr>
            <a:spLocks noGrp="1"/>
          </p:cNvSpPr>
          <p:nvPr>
            <p:ph type="sldNum" sz="quarter" idx="10"/>
          </p:nvPr>
        </p:nvSpPr>
        <p:spPr/>
        <p:txBody>
          <a:bodyPr/>
          <a:lstStyle/>
          <a:p>
            <a:fld id="{E62CE68D-A60B-4CA3-8B41-4CB7048FDD15}" type="slidenum">
              <a:rPr lang="en-US" smtClean="0"/>
              <a:pPr/>
              <a:t>19</a:t>
            </a:fld>
            <a:endParaRPr lang="en-US" dirty="0"/>
          </a:p>
        </p:txBody>
      </p:sp>
    </p:spTree>
    <p:extLst>
      <p:ext uri="{BB962C8B-B14F-4D97-AF65-F5344CB8AC3E}">
        <p14:creationId xmlns:p14="http://schemas.microsoft.com/office/powerpoint/2010/main" val="138815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 to engaging, focusing, evoking and planning</a:t>
            </a:r>
          </a:p>
          <a:p>
            <a:endParaRPr lang="en-US" dirty="0"/>
          </a:p>
          <a:p>
            <a:r>
              <a:rPr lang="en-US" dirty="0"/>
              <a:t>If you are going in circles,</a:t>
            </a:r>
            <a:r>
              <a:rPr lang="en-US" baseline="0" dirty="0"/>
              <a:t> the reflection is too simple!!!!!!!!!</a:t>
            </a:r>
          </a:p>
          <a:p>
            <a:endParaRPr lang="en-US" baseline="0" dirty="0"/>
          </a:p>
          <a:p>
            <a:r>
              <a:rPr lang="en-US" baseline="0" dirty="0"/>
              <a:t>Examples of sentence stems:</a:t>
            </a:r>
          </a:p>
          <a:p>
            <a:endParaRPr lang="en-US" baseline="0" dirty="0"/>
          </a:p>
          <a:p>
            <a:r>
              <a:rPr lang="en-US" baseline="0" dirty="0"/>
              <a:t>It sounds like you…</a:t>
            </a:r>
          </a:p>
          <a:p>
            <a:r>
              <a:rPr lang="en-US" baseline="0" dirty="0"/>
              <a:t>You are feeling…</a:t>
            </a:r>
          </a:p>
          <a:p>
            <a:r>
              <a:rPr lang="en-US" baseline="0" dirty="0"/>
              <a:t>You’re wondering if…</a:t>
            </a:r>
          </a:p>
          <a:p>
            <a:r>
              <a:rPr lang="en-US" dirty="0"/>
              <a:t>You’re concerned about…</a:t>
            </a:r>
          </a:p>
        </p:txBody>
      </p:sp>
      <p:sp>
        <p:nvSpPr>
          <p:cNvPr id="4" name="Slide Number Placeholder 3"/>
          <p:cNvSpPr>
            <a:spLocks noGrp="1"/>
          </p:cNvSpPr>
          <p:nvPr>
            <p:ph type="sldNum" sz="quarter" idx="10"/>
          </p:nvPr>
        </p:nvSpPr>
        <p:spPr/>
        <p:txBody>
          <a:bodyPr/>
          <a:lstStyle/>
          <a:p>
            <a:fld id="{E62CE68D-A60B-4CA3-8B41-4CB7048FDD15}" type="slidenum">
              <a:rPr lang="en-US" smtClean="0"/>
              <a:pPr/>
              <a:t>24</a:t>
            </a:fld>
            <a:endParaRPr lang="en-US" dirty="0"/>
          </a:p>
        </p:txBody>
      </p:sp>
    </p:spTree>
    <p:extLst>
      <p:ext uri="{BB962C8B-B14F-4D97-AF65-F5344CB8AC3E}">
        <p14:creationId xmlns:p14="http://schemas.microsoft.com/office/powerpoint/2010/main" val="243395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4FF4F11-E23B-4364-9244-77249E41ABCA}"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4FF4F11-E23B-4364-9244-77249E41ABCA}"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61253-DB93-455F-AD9E-FAEF86E2B8BC}" type="slidenum">
              <a:rPr lang="en-US" smtClean="0"/>
              <a:pPr/>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4FF4F11-E23B-4364-9244-77249E41ABCA}"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61253-DB93-455F-AD9E-FAEF86E2B8BC}" type="slidenum">
              <a:rPr lang="en-US" smtClean="0"/>
              <a:pPr/>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4FF4F11-E23B-4364-9244-77249E41ABCA}" type="datetimeFigureOut">
              <a:rPr lang="en-US" smtClean="0"/>
              <a:pPr/>
              <a:t>9/16/2019</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861253-DB93-455F-AD9E-FAEF86E2B8BC}"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61253-DB93-455F-AD9E-FAEF86E2B8BC}" type="slidenum">
              <a:rPr lang="en-US" smtClean="0"/>
              <a:pPr/>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685800" indent="-685800">
              <a:buFont typeface="Arial" panose="020B0604020202020204" pitchFamily="34" charset="0"/>
              <a:buChar char="•"/>
              <a:defRPr>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61253-DB93-455F-AD9E-FAEF86E2B8BC}"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61253-DB93-455F-AD9E-FAEF86E2B8BC}" type="slidenum">
              <a:rPr lang="en-US" smtClean="0"/>
              <a:pPr/>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marL="342900" indent="-342900">
              <a:buFont typeface="Arial" panose="020B0604020202020204" pitchFamily="34" charset="0"/>
              <a:buChar char="•"/>
              <a:defRPr sz="1800">
                <a:latin typeface="Arial" panose="020B0604020202020204" pitchFamily="34" charset="0"/>
                <a:cs typeface="Arial" panose="020B0604020202020204" pitchFamily="34" charset="0"/>
              </a:defRPr>
            </a:lvl1pPr>
            <a:lvl2pPr marL="685800" indent="-336550">
              <a:buFont typeface="Arial" panose="020B0604020202020204" pitchFamily="34" charset="0"/>
              <a:buChar char="•"/>
              <a:defRPr sz="1800">
                <a:latin typeface="Arial" panose="020B0604020202020204" pitchFamily="34" charset="0"/>
                <a:cs typeface="Arial" panose="020B0604020202020204" pitchFamily="34" charset="0"/>
              </a:defRPr>
            </a:lvl2pPr>
            <a:lvl3pPr marL="1035050" indent="-3492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336550">
              <a:buFont typeface="Arial" panose="020B0604020202020204" pitchFamily="34" charset="0"/>
              <a:buChar char="•"/>
              <a:defRPr sz="1800">
                <a:latin typeface="Arial" panose="020B0604020202020204" pitchFamily="34" charset="0"/>
                <a:cs typeface="Arial" panose="020B0604020202020204" pitchFamily="34" charset="0"/>
              </a:defRPr>
            </a:lvl4pPr>
            <a:lvl5pPr marL="1720850" indent="-349250">
              <a:buFont typeface="Arial" panose="020B0604020202020204" pitchFamily="34" charset="0"/>
              <a:buChar char="•"/>
              <a:defRPr sz="1800">
                <a:latin typeface="Arial" panose="020B0604020202020204" pitchFamily="34" charset="0"/>
                <a:cs typeface="Arial" panose="020B0604020202020204" pitchFamily="34" charset="0"/>
              </a:defRPr>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34FF4F11-E23B-4364-9244-77249E41ABCA}" type="datetimeFigureOut">
              <a:rPr lang="en-US" smtClean="0"/>
              <a:pPr/>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61253-DB93-455F-AD9E-FAEF86E2B8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34FF4F11-E23B-4364-9244-77249E41ABCA}" type="datetimeFigureOut">
              <a:rPr lang="en-US" smtClean="0"/>
              <a:pPr/>
              <a:t>9/16/2019</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43861253-DB93-455F-AD9E-FAEF86E2B8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ctr" defTabSz="914400" rtl="0" eaLnBrk="1" latinLnBrk="0" hangingPunct="1">
        <a:spcBef>
          <a:spcPct val="0"/>
        </a:spcBef>
        <a:buNone/>
        <a:defRPr sz="4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2000"/>
        </a:spcBef>
        <a:buClr>
          <a:schemeClr val="accent1"/>
        </a:buClr>
        <a:buSzPct val="90000"/>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92150" indent="-342900" algn="l" defTabSz="914400" rtl="0" eaLnBrk="1" latinLnBrk="0" hangingPunct="1">
        <a:spcBef>
          <a:spcPts val="600"/>
        </a:spcBef>
        <a:buClr>
          <a:schemeClr val="accent1">
            <a:lumMod val="60000"/>
            <a:lumOff val="40000"/>
          </a:schemeClr>
        </a:buClr>
        <a:buSzPct val="90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71550" indent="-285750" algn="l" defTabSz="914400" rtl="0" eaLnBrk="1" latinLnBrk="0" hangingPunct="1">
        <a:spcBef>
          <a:spcPts val="600"/>
        </a:spcBef>
        <a:buClr>
          <a:schemeClr val="accent1"/>
        </a:buClr>
        <a:buSzPct val="90000"/>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20800" indent="-285750" algn="l" defTabSz="914400" rtl="0" eaLnBrk="1" latinLnBrk="0" hangingPunct="1">
        <a:spcBef>
          <a:spcPts val="600"/>
        </a:spcBef>
        <a:buClr>
          <a:schemeClr val="accent1">
            <a:lumMod val="60000"/>
            <a:lumOff val="40000"/>
          </a:schemeClr>
        </a:buClr>
        <a:buSzPct val="90000"/>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657350" indent="-285750" algn="l" defTabSz="914400" rtl="0" eaLnBrk="1" latinLnBrk="0" hangingPunct="1">
        <a:spcBef>
          <a:spcPts val="600"/>
        </a:spcBef>
        <a:buClr>
          <a:schemeClr val="accent1"/>
        </a:buClr>
        <a:buSzPct val="90000"/>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b="1" dirty="0"/>
              <a:t>Basic Motivational Interviewing</a:t>
            </a:r>
            <a:br>
              <a:rPr lang="en-US" sz="4000" b="1" dirty="0"/>
            </a:br>
            <a:r>
              <a:rPr lang="en-US" sz="4000" dirty="0"/>
              <a:t>A Conversation About Change</a:t>
            </a:r>
            <a:br>
              <a:rPr lang="en-US" sz="4000" dirty="0"/>
            </a:br>
            <a:endParaRPr lang="en-US" sz="4000" dirty="0"/>
          </a:p>
        </p:txBody>
      </p:sp>
      <p:sp>
        <p:nvSpPr>
          <p:cNvPr id="3" name="Subtitle 2"/>
          <p:cNvSpPr>
            <a:spLocks noGrp="1"/>
          </p:cNvSpPr>
          <p:nvPr>
            <p:ph type="subTitle" idx="1"/>
          </p:nvPr>
        </p:nvSpPr>
        <p:spPr>
          <a:xfrm>
            <a:off x="457199" y="3307976"/>
            <a:ext cx="8228013" cy="1797424"/>
          </a:xfrm>
        </p:spPr>
        <p:txBody>
          <a:bodyPr>
            <a:normAutofit fontScale="32500" lnSpcReduction="20000"/>
          </a:bodyPr>
          <a:lstStyle/>
          <a:p>
            <a:pPr algn="ctr"/>
            <a:r>
              <a:rPr lang="en-US" dirty="0"/>
              <a:t> </a:t>
            </a:r>
            <a:endParaRPr lang="en-US" sz="8000" strike="sngStrike" dirty="0"/>
          </a:p>
          <a:p>
            <a:pPr algn="ctr"/>
            <a:r>
              <a:rPr lang="en-US" sz="8000" dirty="0"/>
              <a:t>Horizonte Instruction and Training Center </a:t>
            </a:r>
          </a:p>
          <a:p>
            <a:pPr algn="ctr"/>
            <a:r>
              <a:rPr lang="en-US" sz="8000" dirty="0"/>
              <a:t>UAACCE</a:t>
            </a:r>
          </a:p>
          <a:p>
            <a:pPr algn="ctr"/>
            <a:r>
              <a:rPr lang="en-US" sz="8000" dirty="0"/>
              <a:t>Joshua Bell, Wendy Jack-Alvarado, </a:t>
            </a:r>
          </a:p>
          <a:p>
            <a:pPr algn="ctr"/>
            <a:r>
              <a:rPr lang="en-US" sz="8000" dirty="0"/>
              <a:t>Eleanor Chase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7760" y="5561101"/>
            <a:ext cx="1635760" cy="1296899"/>
          </a:xfrm>
          <a:prstGeom prst="rect">
            <a:avLst/>
          </a:prstGeom>
        </p:spPr>
      </p:pic>
    </p:spTree>
    <p:extLst>
      <p:ext uri="{BB962C8B-B14F-4D97-AF65-F5344CB8AC3E}">
        <p14:creationId xmlns:p14="http://schemas.microsoft.com/office/powerpoint/2010/main" val="279898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50" b="1" dirty="0"/>
              <a:t>Purpose</a:t>
            </a:r>
          </a:p>
        </p:txBody>
      </p:sp>
      <p:sp>
        <p:nvSpPr>
          <p:cNvPr id="3" name="Content Placeholder 2"/>
          <p:cNvSpPr>
            <a:spLocks noGrp="1"/>
          </p:cNvSpPr>
          <p:nvPr>
            <p:ph idx="1"/>
          </p:nvPr>
        </p:nvSpPr>
        <p:spPr>
          <a:xfrm>
            <a:off x="685800" y="3276600"/>
            <a:ext cx="7662864" cy="3267169"/>
          </a:xfrm>
          <a:noFill/>
        </p:spPr>
        <p:txBody>
          <a:bodyPr/>
          <a:lstStyle/>
          <a:p>
            <a:pPr marL="0" indent="0">
              <a:buNone/>
            </a:pPr>
            <a:endParaRPr lang="en-US" dirty="0"/>
          </a:p>
          <a:p>
            <a:pPr marL="0" indent="0">
              <a:buNone/>
            </a:pPr>
            <a:endParaRPr lang="en-US" dirty="0"/>
          </a:p>
          <a:p>
            <a:pPr marL="0" indent="0" algn="ctr">
              <a:buNone/>
            </a:pPr>
            <a:r>
              <a:rPr lang="en-US" sz="3000" dirty="0"/>
              <a:t>“To teach students the basic and executive functioning skills they need to access opportunities and self-advocate for success after graduation.”</a:t>
            </a:r>
          </a:p>
        </p:txBody>
      </p:sp>
      <p:pic>
        <p:nvPicPr>
          <p:cNvPr id="4" name="Picture 3"/>
          <p:cNvPicPr>
            <a:picLocks noChangeAspect="1"/>
          </p:cNvPicPr>
          <p:nvPr/>
        </p:nvPicPr>
        <p:blipFill>
          <a:blip r:embed="rId2"/>
          <a:stretch>
            <a:fillRect/>
          </a:stretch>
        </p:blipFill>
        <p:spPr>
          <a:xfrm>
            <a:off x="2988341" y="2743200"/>
            <a:ext cx="3057782" cy="1401593"/>
          </a:xfrm>
          <a:prstGeom prst="rect">
            <a:avLst/>
          </a:prstGeom>
        </p:spPr>
      </p:pic>
    </p:spTree>
    <p:extLst>
      <p:ext uri="{BB962C8B-B14F-4D97-AF65-F5344CB8AC3E}">
        <p14:creationId xmlns:p14="http://schemas.microsoft.com/office/powerpoint/2010/main" val="165047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Have you had training in </a:t>
            </a:r>
            <a:br>
              <a:rPr lang="en-US" sz="3600" dirty="0"/>
            </a:br>
            <a:r>
              <a:rPr lang="en-US" sz="3600" dirty="0"/>
              <a:t>Motivational Interviewing?</a:t>
            </a:r>
            <a:br>
              <a:rPr lang="en-US" sz="3600" dirty="0"/>
            </a:br>
            <a:r>
              <a:rPr lang="en-US" sz="3600" dirty="0"/>
              <a:t>-Elbow Partner-</a:t>
            </a:r>
          </a:p>
        </p:txBody>
      </p:sp>
      <p:sp>
        <p:nvSpPr>
          <p:cNvPr id="3" name="Content Placeholder 2"/>
          <p:cNvSpPr>
            <a:spLocks noGrp="1"/>
          </p:cNvSpPr>
          <p:nvPr>
            <p:ph idx="1"/>
          </p:nvPr>
        </p:nvSpPr>
        <p:spPr/>
        <p:txBody>
          <a:bodyPr/>
          <a:lstStyle/>
          <a:p>
            <a:pPr marL="411480"/>
            <a:r>
              <a:rPr lang="en-US" dirty="0"/>
              <a:t>What is Motivational Interviewing?</a:t>
            </a:r>
          </a:p>
          <a:p>
            <a:pPr marL="411480"/>
            <a:r>
              <a:rPr lang="en-US" dirty="0"/>
              <a:t>Share what you know about MI in two minutes</a:t>
            </a:r>
          </a:p>
          <a:p>
            <a:pPr marL="411480"/>
            <a:r>
              <a:rPr lang="en-US" dirty="0"/>
              <a:t>Then, take turns sharing why you want to know more about it. </a:t>
            </a:r>
          </a:p>
        </p:txBody>
      </p:sp>
      <p:pic>
        <p:nvPicPr>
          <p:cNvPr id="3074" name="Picture 2" descr="http://cmsmasters.net/goodday-corporate/wp-content/uploads/sites/3/2014/02/12067360425_884d2a4c0a_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71515"/>
            <a:ext cx="3429000" cy="2286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86744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Motivational Interviewing (MI)</a:t>
            </a:r>
          </a:p>
        </p:txBody>
      </p:sp>
      <p:sp>
        <p:nvSpPr>
          <p:cNvPr id="3" name="Content Placeholder 2"/>
          <p:cNvSpPr>
            <a:spLocks noGrp="1"/>
          </p:cNvSpPr>
          <p:nvPr>
            <p:ph idx="1"/>
          </p:nvPr>
        </p:nvSpPr>
        <p:spPr/>
        <p:txBody>
          <a:bodyPr/>
          <a:lstStyle/>
          <a:p>
            <a:pPr marL="68580" indent="0">
              <a:buNone/>
            </a:pPr>
            <a:r>
              <a:rPr lang="en-US" dirty="0"/>
              <a:t>MI is a collaborative </a:t>
            </a:r>
            <a:r>
              <a:rPr lang="en-US" b="1" dirty="0"/>
              <a:t>communication style </a:t>
            </a:r>
            <a:r>
              <a:rPr lang="en-US" dirty="0"/>
              <a:t>for strengthening a person’s own motivation and commitment to change.</a:t>
            </a:r>
          </a:p>
          <a:p>
            <a:pPr marL="68580" indent="0">
              <a:buNone/>
            </a:pPr>
            <a:endParaRPr lang="en-US" dirty="0"/>
          </a:p>
        </p:txBody>
      </p:sp>
      <p:pic>
        <p:nvPicPr>
          <p:cNvPr id="4098" name="Picture 2" descr="http://mapacecommerce.net/images/collaboratio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038600"/>
            <a:ext cx="3458277" cy="2307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8568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Ways of being with people</a:t>
            </a:r>
          </a:p>
        </p:txBody>
      </p:sp>
      <p:sp>
        <p:nvSpPr>
          <p:cNvPr id="3" name="Content Placeholder 2"/>
          <p:cNvSpPr>
            <a:spLocks noGrp="1"/>
          </p:cNvSpPr>
          <p:nvPr>
            <p:ph idx="1"/>
          </p:nvPr>
        </p:nvSpPr>
        <p:spPr>
          <a:xfrm>
            <a:off x="838200" y="4724400"/>
            <a:ext cx="7662864" cy="582706"/>
          </a:xfrm>
        </p:spPr>
        <p:txBody>
          <a:bodyPr>
            <a:noAutofit/>
          </a:bodyPr>
          <a:lstStyle/>
          <a:p>
            <a:pPr marL="0" indent="0">
              <a:buNone/>
            </a:pPr>
            <a:r>
              <a:rPr lang="en-US" sz="2800" dirty="0">
                <a:solidFill>
                  <a:schemeClr val="bg2">
                    <a:lumMod val="25000"/>
                  </a:schemeClr>
                </a:solidFill>
              </a:rPr>
              <a:t>Directing               Guiding                 Following</a:t>
            </a:r>
          </a:p>
        </p:txBody>
      </p:sp>
      <p:graphicFrame>
        <p:nvGraphicFramePr>
          <p:cNvPr id="4" name="Diagram 3"/>
          <p:cNvGraphicFramePr/>
          <p:nvPr>
            <p:extLst>
              <p:ext uri="{D42A27DB-BD31-4B8C-83A1-F6EECF244321}">
                <p14:modId xmlns:p14="http://schemas.microsoft.com/office/powerpoint/2010/main" val="32570700"/>
              </p:ext>
            </p:extLst>
          </p:nvPr>
        </p:nvGraphicFramePr>
        <p:xfrm>
          <a:off x="762000" y="1828800"/>
          <a:ext cx="73914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58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7" y="381000"/>
            <a:ext cx="8229600" cy="1828800"/>
          </a:xfrm>
        </p:spPr>
        <p:txBody>
          <a:bodyPr/>
          <a:lstStyle/>
          <a:p>
            <a:r>
              <a:rPr lang="en-US" sz="3600" dirty="0"/>
              <a:t>Four Aspects of the “Spirit”</a:t>
            </a:r>
            <a:br>
              <a:rPr lang="en-US" sz="3600" dirty="0"/>
            </a:br>
            <a:endParaRPr lang="en-US" sz="3600" dirty="0"/>
          </a:p>
        </p:txBody>
      </p:sp>
      <p:sp>
        <p:nvSpPr>
          <p:cNvPr id="3" name="Content Placeholder 2"/>
          <p:cNvSpPr>
            <a:spLocks noGrp="1"/>
          </p:cNvSpPr>
          <p:nvPr>
            <p:ph idx="1"/>
          </p:nvPr>
        </p:nvSpPr>
        <p:spPr/>
        <p:txBody>
          <a:bodyPr/>
          <a:lstStyle/>
          <a:p>
            <a:pPr>
              <a:buClr>
                <a:schemeClr val="bg2">
                  <a:lumMod val="25000"/>
                </a:schemeClr>
              </a:buClr>
            </a:pPr>
            <a:r>
              <a:rPr lang="en-US" dirty="0"/>
              <a:t>Partnership - collaboration</a:t>
            </a:r>
          </a:p>
          <a:p>
            <a:pPr>
              <a:buClr>
                <a:schemeClr val="bg2">
                  <a:lumMod val="25000"/>
                </a:schemeClr>
              </a:buClr>
            </a:pPr>
            <a:r>
              <a:rPr lang="en-US" dirty="0"/>
              <a:t>Acceptance - including accurate empathy, autonomy support, absolute worth and affirmation</a:t>
            </a:r>
          </a:p>
          <a:p>
            <a:pPr>
              <a:buClr>
                <a:schemeClr val="bg2">
                  <a:lumMod val="25000"/>
                </a:schemeClr>
              </a:buClr>
            </a:pPr>
            <a:r>
              <a:rPr lang="en-US" dirty="0"/>
              <a:t>Compassion - promoting the welfare of the client</a:t>
            </a:r>
          </a:p>
          <a:p>
            <a:pPr>
              <a:buClr>
                <a:schemeClr val="bg2">
                  <a:lumMod val="25000"/>
                </a:schemeClr>
              </a:buClr>
            </a:pPr>
            <a:r>
              <a:rPr lang="en-US" dirty="0"/>
              <a:t>Evocation - “Evoking that which is already there.” not “Installing what is </a:t>
            </a:r>
            <a:r>
              <a:rPr lang="en-US"/>
              <a:t>missing.”</a:t>
            </a:r>
            <a:endParaRPr lang="en-US" dirty="0"/>
          </a:p>
        </p:txBody>
      </p:sp>
    </p:spTree>
    <p:extLst>
      <p:ext uri="{BB962C8B-B14F-4D97-AF65-F5344CB8AC3E}">
        <p14:creationId xmlns:p14="http://schemas.microsoft.com/office/powerpoint/2010/main" val="272742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Four MI Processes</a:t>
            </a:r>
          </a:p>
        </p:txBody>
      </p:sp>
      <p:sp>
        <p:nvSpPr>
          <p:cNvPr id="3" name="Content Placeholder 2"/>
          <p:cNvSpPr>
            <a:spLocks noGrp="1"/>
          </p:cNvSpPr>
          <p:nvPr>
            <p:ph idx="1"/>
          </p:nvPr>
        </p:nvSpPr>
        <p:spPr>
          <a:xfrm>
            <a:off x="685800" y="2743200"/>
            <a:ext cx="8104239" cy="4038600"/>
          </a:xfrm>
        </p:spPr>
        <p:txBody>
          <a:bodyPr>
            <a:noAutofit/>
          </a:bodyPr>
          <a:lstStyle/>
          <a:p>
            <a:pPr>
              <a:buClr>
                <a:schemeClr val="bg2">
                  <a:lumMod val="25000"/>
                </a:schemeClr>
              </a:buClr>
            </a:pPr>
            <a:r>
              <a:rPr lang="en-US" b="1" i="1" dirty="0">
                <a:solidFill>
                  <a:schemeClr val="bg2">
                    <a:lumMod val="25000"/>
                  </a:schemeClr>
                </a:solidFill>
              </a:rPr>
              <a:t>Engaging</a:t>
            </a:r>
            <a:r>
              <a:rPr lang="en-US" dirty="0">
                <a:solidFill>
                  <a:schemeClr val="bg2">
                    <a:lumMod val="25000"/>
                  </a:schemeClr>
                </a:solidFill>
              </a:rPr>
              <a:t>: </a:t>
            </a:r>
            <a:r>
              <a:rPr lang="en-US" dirty="0"/>
              <a:t>The process of establishing a helpful connection and working relationship</a:t>
            </a:r>
            <a:endParaRPr lang="en-US" b="1" i="1" dirty="0"/>
          </a:p>
          <a:p>
            <a:pPr>
              <a:buClr>
                <a:schemeClr val="bg2">
                  <a:lumMod val="25000"/>
                </a:schemeClr>
              </a:buClr>
            </a:pPr>
            <a:r>
              <a:rPr lang="en-US" b="1" i="1" dirty="0">
                <a:solidFill>
                  <a:schemeClr val="bg2">
                    <a:lumMod val="25000"/>
                  </a:schemeClr>
                </a:solidFill>
              </a:rPr>
              <a:t>Focusing</a:t>
            </a:r>
            <a:r>
              <a:rPr lang="en-US" dirty="0">
                <a:solidFill>
                  <a:schemeClr val="bg2">
                    <a:lumMod val="25000"/>
                  </a:schemeClr>
                </a:solidFill>
              </a:rPr>
              <a:t>: </a:t>
            </a:r>
            <a:r>
              <a:rPr lang="en-US" dirty="0"/>
              <a:t>The process by which you develop and maintain a specific direction in the conversation about change</a:t>
            </a:r>
          </a:p>
          <a:p>
            <a:pPr>
              <a:buClr>
                <a:schemeClr val="bg2">
                  <a:lumMod val="25000"/>
                </a:schemeClr>
              </a:buClr>
            </a:pPr>
            <a:r>
              <a:rPr lang="en-US" b="1" i="1" dirty="0">
                <a:solidFill>
                  <a:schemeClr val="bg2">
                    <a:lumMod val="25000"/>
                  </a:schemeClr>
                </a:solidFill>
              </a:rPr>
              <a:t>Evoking</a:t>
            </a:r>
            <a:r>
              <a:rPr lang="en-US" dirty="0">
                <a:solidFill>
                  <a:schemeClr val="bg2">
                    <a:lumMod val="25000"/>
                  </a:schemeClr>
                </a:solidFill>
              </a:rPr>
              <a:t>: </a:t>
            </a:r>
            <a:r>
              <a:rPr lang="en-US" dirty="0"/>
              <a:t>The process of calling forth from the client, information about change</a:t>
            </a:r>
          </a:p>
          <a:p>
            <a:pPr>
              <a:buClr>
                <a:schemeClr val="bg2">
                  <a:lumMod val="25000"/>
                </a:schemeClr>
              </a:buClr>
            </a:pPr>
            <a:r>
              <a:rPr lang="en-US" b="1" i="1" dirty="0">
                <a:solidFill>
                  <a:schemeClr val="bg2">
                    <a:lumMod val="25000"/>
                  </a:schemeClr>
                </a:solidFill>
              </a:rPr>
              <a:t>Planning</a:t>
            </a:r>
            <a:r>
              <a:rPr lang="en-US" dirty="0">
                <a:solidFill>
                  <a:schemeClr val="bg2">
                    <a:lumMod val="25000"/>
                  </a:schemeClr>
                </a:solidFill>
              </a:rPr>
              <a:t>: </a:t>
            </a:r>
            <a:r>
              <a:rPr lang="en-US" dirty="0"/>
              <a:t>The process encompasses developing commitment to change &amp; formulating a concrete plan </a:t>
            </a:r>
            <a:br>
              <a:rPr lang="en-US" dirty="0"/>
            </a:br>
            <a:r>
              <a:rPr lang="en-US" dirty="0"/>
              <a:t>of action </a:t>
            </a:r>
          </a:p>
        </p:txBody>
      </p:sp>
    </p:spTree>
    <p:extLst>
      <p:ext uri="{BB962C8B-B14F-4D97-AF65-F5344CB8AC3E}">
        <p14:creationId xmlns:p14="http://schemas.microsoft.com/office/powerpoint/2010/main" val="901409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Sympathy vs Empathy</a:t>
            </a:r>
            <a:br>
              <a:rPr lang="en-US" sz="3600" dirty="0"/>
            </a:br>
            <a:r>
              <a:rPr lang="en-US" sz="3600" dirty="0"/>
              <a:t>-Know the difference- </a:t>
            </a:r>
          </a:p>
        </p:txBody>
      </p:sp>
      <p:sp>
        <p:nvSpPr>
          <p:cNvPr id="3" name="Content Placeholder 2"/>
          <p:cNvSpPr>
            <a:spLocks noGrp="1"/>
          </p:cNvSpPr>
          <p:nvPr>
            <p:ph idx="1"/>
          </p:nvPr>
        </p:nvSpPr>
        <p:spPr>
          <a:xfrm>
            <a:off x="740568" y="3200400"/>
            <a:ext cx="7662864" cy="3267169"/>
          </a:xfrm>
        </p:spPr>
        <p:txBody>
          <a:bodyPr>
            <a:noAutofit/>
          </a:bodyPr>
          <a:lstStyle/>
          <a:p>
            <a:pPr marL="68580" indent="0">
              <a:buNone/>
            </a:pPr>
            <a:r>
              <a:rPr lang="en-US" dirty="0"/>
              <a:t>Empathy refers to seeking to understand another person’s emotional state and reflecting that feeling</a:t>
            </a:r>
          </a:p>
          <a:p>
            <a:pPr marL="68580" indent="0">
              <a:buNone/>
            </a:pPr>
            <a:r>
              <a:rPr lang="en-US" dirty="0"/>
              <a:t>Sympathy does not require this, but is a concern or </a:t>
            </a:r>
            <a:br>
              <a:rPr lang="en-US" dirty="0"/>
            </a:br>
            <a:r>
              <a:rPr lang="en-US" dirty="0"/>
              <a:t>“feeling sorry” for the troubles of another person</a:t>
            </a:r>
          </a:p>
        </p:txBody>
      </p:sp>
    </p:spTree>
    <p:extLst>
      <p:ext uri="{BB962C8B-B14F-4D97-AF65-F5344CB8AC3E}">
        <p14:creationId xmlns:p14="http://schemas.microsoft.com/office/powerpoint/2010/main" val="71276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Evocation</a:t>
            </a:r>
            <a:r>
              <a:rPr lang="en-US" dirty="0"/>
              <a:t> </a:t>
            </a:r>
          </a:p>
        </p:txBody>
      </p:sp>
      <p:sp>
        <p:nvSpPr>
          <p:cNvPr id="3" name="Content Placeholder 2"/>
          <p:cNvSpPr>
            <a:spLocks noGrp="1"/>
          </p:cNvSpPr>
          <p:nvPr>
            <p:ph idx="1"/>
          </p:nvPr>
        </p:nvSpPr>
        <p:spPr>
          <a:xfrm>
            <a:off x="740568" y="3429000"/>
            <a:ext cx="7662864" cy="3267169"/>
          </a:xfrm>
        </p:spPr>
        <p:txBody>
          <a:bodyPr/>
          <a:lstStyle/>
          <a:p>
            <a:pPr marL="0" indent="0">
              <a:buNone/>
            </a:pPr>
            <a:r>
              <a:rPr lang="en-US" dirty="0"/>
              <a:t>“People are usually better persuaded by the reasons which they have themselves discovered than by those which have come into the minds of others.”</a:t>
            </a:r>
          </a:p>
          <a:p>
            <a:pPr marL="0" indent="0">
              <a:buNone/>
            </a:pPr>
            <a:r>
              <a:rPr lang="en-US" dirty="0"/>
              <a:t>					- Blaise Pascal</a:t>
            </a:r>
          </a:p>
        </p:txBody>
      </p:sp>
    </p:spTree>
    <p:extLst>
      <p:ext uri="{BB962C8B-B14F-4D97-AF65-F5344CB8AC3E}">
        <p14:creationId xmlns:p14="http://schemas.microsoft.com/office/powerpoint/2010/main" val="151631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143000"/>
          </a:xfrm>
        </p:spPr>
        <p:txBody>
          <a:bodyPr/>
          <a:lstStyle/>
          <a:p>
            <a:pPr algn="ctr"/>
            <a:r>
              <a:rPr lang="en-US" sz="3600" dirty="0"/>
              <a:t>Ambivalence</a:t>
            </a:r>
          </a:p>
        </p:txBody>
      </p:sp>
      <p:sp>
        <p:nvSpPr>
          <p:cNvPr id="3" name="Content Placeholder 2"/>
          <p:cNvSpPr>
            <a:spLocks noGrp="1"/>
          </p:cNvSpPr>
          <p:nvPr>
            <p:ph idx="1"/>
          </p:nvPr>
        </p:nvSpPr>
        <p:spPr>
          <a:xfrm>
            <a:off x="740568" y="2514600"/>
            <a:ext cx="7662864" cy="3267169"/>
          </a:xfrm>
        </p:spPr>
        <p:txBody>
          <a:bodyPr>
            <a:normAutofit/>
          </a:bodyPr>
          <a:lstStyle/>
          <a:p>
            <a:endParaRPr lang="en-US" dirty="0"/>
          </a:p>
          <a:p>
            <a:pPr marL="68580" indent="0">
              <a:lnSpc>
                <a:spcPct val="120000"/>
              </a:lnSpc>
              <a:buNone/>
            </a:pPr>
            <a:r>
              <a:rPr lang="en-US" sz="2400" dirty="0"/>
              <a:t>“People often get stuck, not because they fail to appreciate the down side of their situation, but because they feel </a:t>
            </a:r>
            <a:r>
              <a:rPr lang="en-US" sz="2400" b="1" dirty="0"/>
              <a:t>at least two ways</a:t>
            </a:r>
            <a:r>
              <a:rPr lang="en-US" sz="2400" dirty="0"/>
              <a:t> about it.”</a:t>
            </a:r>
          </a:p>
          <a:p>
            <a:pPr marL="68580" indent="0">
              <a:buNone/>
            </a:pPr>
            <a:endParaRPr lang="en-US" dirty="0"/>
          </a:p>
          <a:p>
            <a:pPr marL="68580" indent="0">
              <a:buNone/>
            </a:pPr>
            <a:r>
              <a:rPr lang="en-US" sz="1600" dirty="0"/>
              <a:t>Miller and Rollnick</a:t>
            </a:r>
          </a:p>
        </p:txBody>
      </p:sp>
      <p:pic>
        <p:nvPicPr>
          <p:cNvPr id="6146" name="Picture 2" descr="https://files.list.co.uk/images/2010/11/24/ambivalentpressbylarsborges-004-LST0807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572000"/>
            <a:ext cx="20574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243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Ambivalence</a:t>
            </a:r>
          </a:p>
        </p:txBody>
      </p:sp>
      <p:sp>
        <p:nvSpPr>
          <p:cNvPr id="3" name="Content Placeholder 2"/>
          <p:cNvSpPr>
            <a:spLocks noGrp="1"/>
          </p:cNvSpPr>
          <p:nvPr>
            <p:ph idx="1"/>
          </p:nvPr>
        </p:nvSpPr>
        <p:spPr/>
        <p:txBody>
          <a:bodyPr/>
          <a:lstStyle/>
          <a:p>
            <a:pPr>
              <a:buClr>
                <a:schemeClr val="bg2">
                  <a:lumMod val="25000"/>
                </a:schemeClr>
              </a:buClr>
            </a:pPr>
            <a:r>
              <a:rPr lang="en-US" dirty="0"/>
              <a:t>The most common place to get stuck </a:t>
            </a:r>
          </a:p>
          <a:p>
            <a:pPr>
              <a:buClr>
                <a:schemeClr val="bg2">
                  <a:lumMod val="25000"/>
                </a:schemeClr>
              </a:buClr>
            </a:pPr>
            <a:r>
              <a:rPr lang="en-US" dirty="0"/>
              <a:t>Arguments both for and against already exist within the person</a:t>
            </a:r>
          </a:p>
          <a:p>
            <a:pPr>
              <a:buClr>
                <a:schemeClr val="bg2">
                  <a:lumMod val="25000"/>
                </a:schemeClr>
              </a:buClr>
            </a:pPr>
            <a:r>
              <a:rPr lang="en-US" dirty="0"/>
              <a:t>If you’re arguing for change and the person is arguing against it…</a:t>
            </a:r>
            <a:r>
              <a:rPr lang="en-US" b="1" dirty="0"/>
              <a:t>it’s exactly backward!  </a:t>
            </a:r>
            <a:r>
              <a:rPr lang="en-US" dirty="0"/>
              <a:t>(Reactance theory)</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132991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BC7A9B9-A3C4-4B14-8E32-4AAF9DE974C7}"/>
              </a:ext>
            </a:extLst>
          </p:cNvPr>
          <p:cNvPicPr>
            <a:picLocks noChangeAspect="1"/>
          </p:cNvPicPr>
          <p:nvPr/>
        </p:nvPicPr>
        <p:blipFill rotWithShape="1">
          <a:blip r:embed="rId3"/>
          <a:srcRect l="12819" r="6536" b="1"/>
          <a:stretch/>
        </p:blipFill>
        <p:spPr>
          <a:xfrm>
            <a:off x="4869085" y="857257"/>
            <a:ext cx="4274915" cy="3044426"/>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2" name="Title 1"/>
          <p:cNvSpPr>
            <a:spLocks noGrp="1"/>
          </p:cNvSpPr>
          <p:nvPr>
            <p:ph type="ctrTitle"/>
          </p:nvPr>
        </p:nvSpPr>
        <p:spPr>
          <a:xfrm>
            <a:off x="152400" y="3048000"/>
            <a:ext cx="5204792" cy="1303020"/>
          </a:xfrm>
        </p:spPr>
        <p:txBody>
          <a:bodyPr anchor="ctr">
            <a:normAutofit fontScale="90000"/>
          </a:bodyPr>
          <a:lstStyle/>
          <a:p>
            <a:pPr algn="r"/>
            <a:r>
              <a:rPr lang="en-US" dirty="0"/>
              <a:t>Horizonte Instruction and Training Center </a:t>
            </a:r>
          </a:p>
        </p:txBody>
      </p:sp>
      <p:sp>
        <p:nvSpPr>
          <p:cNvPr id="3" name="Subtitle 2"/>
          <p:cNvSpPr>
            <a:spLocks noGrp="1"/>
          </p:cNvSpPr>
          <p:nvPr>
            <p:ph type="subTitle" idx="1"/>
          </p:nvPr>
        </p:nvSpPr>
        <p:spPr>
          <a:xfrm>
            <a:off x="6038072" y="4251260"/>
            <a:ext cx="2408466" cy="1303020"/>
          </a:xfrm>
        </p:spPr>
        <p:txBody>
          <a:bodyPr anchor="ctr">
            <a:normAutofit/>
          </a:bodyPr>
          <a:lstStyle/>
          <a:p>
            <a:pPr algn="l"/>
            <a:r>
              <a:rPr lang="en-US" dirty="0"/>
              <a:t>UAACCE 2019</a:t>
            </a:r>
          </a:p>
        </p:txBody>
      </p:sp>
    </p:spTree>
    <p:extLst>
      <p:ext uri="{BB962C8B-B14F-4D97-AF65-F5344CB8AC3E}">
        <p14:creationId xmlns:p14="http://schemas.microsoft.com/office/powerpoint/2010/main" val="275287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Summarizing Ambivalence </a:t>
            </a:r>
            <a:br>
              <a:rPr lang="en-US" sz="3600" dirty="0"/>
            </a:br>
            <a:r>
              <a:rPr lang="en-US" sz="3600" dirty="0"/>
              <a:t>and the MI Spirit</a:t>
            </a:r>
          </a:p>
        </p:txBody>
      </p:sp>
      <p:sp>
        <p:nvSpPr>
          <p:cNvPr id="3" name="Content Placeholder 2"/>
          <p:cNvSpPr>
            <a:spLocks noGrp="1"/>
          </p:cNvSpPr>
          <p:nvPr>
            <p:ph idx="1"/>
          </p:nvPr>
        </p:nvSpPr>
        <p:spPr>
          <a:xfrm>
            <a:off x="739775" y="2770094"/>
            <a:ext cx="7662864" cy="3630706"/>
          </a:xfrm>
        </p:spPr>
        <p:txBody>
          <a:bodyPr>
            <a:noAutofit/>
          </a:bodyPr>
          <a:lstStyle/>
          <a:p>
            <a:pPr>
              <a:buClr>
                <a:schemeClr val="bg2">
                  <a:lumMod val="25000"/>
                </a:schemeClr>
              </a:buClr>
            </a:pPr>
            <a:r>
              <a:rPr lang="en-US" dirty="0"/>
              <a:t>MI style is guiding/coaching</a:t>
            </a:r>
          </a:p>
          <a:p>
            <a:pPr>
              <a:buClr>
                <a:schemeClr val="bg2">
                  <a:lumMod val="25000"/>
                </a:schemeClr>
              </a:buClr>
            </a:pPr>
            <a:r>
              <a:rPr lang="en-US" dirty="0"/>
              <a:t>Ambivalence is normal and people can remain stuck </a:t>
            </a:r>
            <a:br>
              <a:rPr lang="en-US" dirty="0"/>
            </a:br>
            <a:r>
              <a:rPr lang="en-US" dirty="0"/>
              <a:t>(us too!)</a:t>
            </a:r>
          </a:p>
          <a:p>
            <a:pPr>
              <a:buClr>
                <a:schemeClr val="bg2">
                  <a:lumMod val="25000"/>
                </a:schemeClr>
              </a:buClr>
            </a:pPr>
            <a:r>
              <a:rPr lang="en-US" dirty="0"/>
              <a:t>When we use a directing style in the face of ambivalence we bring out the person’s opposite arguments, thus reinforcing the status quo </a:t>
            </a:r>
          </a:p>
          <a:p>
            <a:pPr>
              <a:buClr>
                <a:schemeClr val="bg2">
                  <a:lumMod val="25000"/>
                </a:schemeClr>
              </a:buClr>
            </a:pPr>
            <a:r>
              <a:rPr lang="en-US" dirty="0"/>
              <a:t>People are more likely to be persuaded by what they hear themselves say</a:t>
            </a:r>
          </a:p>
        </p:txBody>
      </p:sp>
    </p:spTree>
    <p:extLst>
      <p:ext uri="{BB962C8B-B14F-4D97-AF65-F5344CB8AC3E}">
        <p14:creationId xmlns:p14="http://schemas.microsoft.com/office/powerpoint/2010/main" val="280307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Basic practice of MI</a:t>
            </a:r>
          </a:p>
        </p:txBody>
      </p:sp>
      <p:pic>
        <p:nvPicPr>
          <p:cNvPr id="4" name="Content Placeholder 3"/>
          <p:cNvPicPr>
            <a:picLocks noGrp="1" noChangeAspect="1"/>
          </p:cNvPicPr>
          <p:nvPr>
            <p:ph idx="1"/>
          </p:nvPr>
        </p:nvPicPr>
        <p:blipFill>
          <a:blip r:embed="rId2"/>
          <a:stretch>
            <a:fillRect/>
          </a:stretch>
        </p:blipFill>
        <p:spPr>
          <a:xfrm>
            <a:off x="580123" y="3276600"/>
            <a:ext cx="7983754" cy="2743200"/>
          </a:xfrm>
          <a:prstGeom prst="rect">
            <a:avLst/>
          </a:prstGeom>
        </p:spPr>
      </p:pic>
    </p:spTree>
    <p:extLst>
      <p:ext uri="{BB962C8B-B14F-4D97-AF65-F5344CB8AC3E}">
        <p14:creationId xmlns:p14="http://schemas.microsoft.com/office/powerpoint/2010/main" val="230252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Basic practice of MI</a:t>
            </a:r>
          </a:p>
        </p:txBody>
      </p:sp>
      <p:sp>
        <p:nvSpPr>
          <p:cNvPr id="3" name="Content Placeholder 2"/>
          <p:cNvSpPr>
            <a:spLocks noGrp="1"/>
          </p:cNvSpPr>
          <p:nvPr>
            <p:ph idx="1"/>
          </p:nvPr>
        </p:nvSpPr>
        <p:spPr>
          <a:xfrm>
            <a:off x="739775" y="2362200"/>
            <a:ext cx="7662864" cy="4038600"/>
          </a:xfrm>
        </p:spPr>
        <p:txBody>
          <a:bodyPr>
            <a:normAutofit fontScale="70000" lnSpcReduction="20000"/>
          </a:bodyPr>
          <a:lstStyle/>
          <a:p>
            <a:pPr marL="0" indent="0">
              <a:buNone/>
            </a:pPr>
            <a:r>
              <a:rPr lang="en-US" sz="2100" dirty="0"/>
              <a:t>Don’t try to persuade or fix anything. Don’t offer advice. Instead ask these four questions one at a time, and listen carefully to what the person says:</a:t>
            </a:r>
          </a:p>
          <a:p>
            <a:pPr marL="457200" indent="-457200">
              <a:buFont typeface="+mj-lt"/>
              <a:buAutoNum type="arabicPeriod"/>
            </a:pPr>
            <a:r>
              <a:rPr lang="en-US" sz="2100" dirty="0"/>
              <a:t>Why would you want to make this change?</a:t>
            </a:r>
          </a:p>
          <a:p>
            <a:pPr marL="457200" indent="-457200">
              <a:buFont typeface="+mj-lt"/>
              <a:buAutoNum type="arabicPeriod"/>
            </a:pPr>
            <a:r>
              <a:rPr lang="en-US" sz="2100" dirty="0"/>
              <a:t>If you did decide to make this change, how might you go about it in order to succeed?</a:t>
            </a:r>
          </a:p>
          <a:p>
            <a:pPr marL="457200" indent="-457200">
              <a:buFont typeface="+mj-lt"/>
              <a:buAutoNum type="arabicPeriod"/>
            </a:pPr>
            <a:r>
              <a:rPr lang="en-US" sz="2100" dirty="0"/>
              <a:t>What are the three best reasons for you to do it?</a:t>
            </a:r>
          </a:p>
          <a:p>
            <a:pPr marL="457200" indent="-457200">
              <a:buFont typeface="+mj-lt"/>
              <a:buAutoNum type="arabicPeriod"/>
            </a:pPr>
            <a:r>
              <a:rPr lang="en-US" sz="2100" dirty="0"/>
              <a:t>How important would you say it is for you to make this change, on a scale from 0 to 10, where 0 is not at all important, and 10 is extremely important? [Follow-up question: And why are you at _____ rather than a lower number of 0?]</a:t>
            </a:r>
          </a:p>
          <a:p>
            <a:pPr marL="0" indent="0">
              <a:buNone/>
            </a:pPr>
            <a:r>
              <a:rPr lang="en-US" sz="2100" dirty="0"/>
              <a:t>After you have listened carefully to the answers to these questions, give back a short summary of what you heard, of the person’s motivations for change. Then ask one more question:</a:t>
            </a:r>
          </a:p>
          <a:p>
            <a:pPr marL="457200" indent="-457200">
              <a:buFont typeface="+mj-lt"/>
              <a:buAutoNum type="arabicPeriod"/>
            </a:pPr>
            <a:r>
              <a:rPr lang="en-US" sz="2100" dirty="0"/>
              <a:t>So what do you think you’ll do? and listen with interest to the answer.</a:t>
            </a:r>
          </a:p>
          <a:p>
            <a:endParaRPr lang="en-US" dirty="0"/>
          </a:p>
        </p:txBody>
      </p:sp>
    </p:spTree>
    <p:extLst>
      <p:ext uri="{BB962C8B-B14F-4D97-AF65-F5344CB8AC3E}">
        <p14:creationId xmlns:p14="http://schemas.microsoft.com/office/powerpoint/2010/main" val="399382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5 Key Communication Skills/OARS</a:t>
            </a:r>
          </a:p>
        </p:txBody>
      </p:sp>
      <p:sp>
        <p:nvSpPr>
          <p:cNvPr id="3" name="Content Placeholder 2"/>
          <p:cNvSpPr>
            <a:spLocks noGrp="1"/>
          </p:cNvSpPr>
          <p:nvPr>
            <p:ph idx="1"/>
          </p:nvPr>
        </p:nvSpPr>
        <p:spPr/>
        <p:txBody>
          <a:bodyPr>
            <a:noAutofit/>
          </a:bodyPr>
          <a:lstStyle/>
          <a:p>
            <a:pPr>
              <a:buClr>
                <a:schemeClr val="bg2">
                  <a:lumMod val="25000"/>
                </a:schemeClr>
              </a:buClr>
            </a:pPr>
            <a:r>
              <a:rPr lang="en-US" sz="2800" b="1" dirty="0">
                <a:solidFill>
                  <a:schemeClr val="bg2">
                    <a:lumMod val="25000"/>
                  </a:schemeClr>
                </a:solidFill>
              </a:rPr>
              <a:t>O</a:t>
            </a:r>
            <a:r>
              <a:rPr lang="en-US" dirty="0"/>
              <a:t>pen questions</a:t>
            </a:r>
          </a:p>
          <a:p>
            <a:pPr>
              <a:buClr>
                <a:schemeClr val="bg2">
                  <a:lumMod val="25000"/>
                </a:schemeClr>
              </a:buClr>
            </a:pPr>
            <a:r>
              <a:rPr lang="en-US" sz="2800" b="1" dirty="0">
                <a:solidFill>
                  <a:schemeClr val="bg2">
                    <a:lumMod val="25000"/>
                  </a:schemeClr>
                </a:solidFill>
              </a:rPr>
              <a:t>A</a:t>
            </a:r>
            <a:r>
              <a:rPr lang="en-US" dirty="0"/>
              <a:t>ffirmations</a:t>
            </a:r>
          </a:p>
          <a:p>
            <a:pPr>
              <a:buClr>
                <a:schemeClr val="bg2">
                  <a:lumMod val="25000"/>
                </a:schemeClr>
              </a:buClr>
            </a:pPr>
            <a:r>
              <a:rPr lang="en-US" sz="2800" b="1" dirty="0">
                <a:solidFill>
                  <a:schemeClr val="bg2">
                    <a:lumMod val="25000"/>
                  </a:schemeClr>
                </a:solidFill>
              </a:rPr>
              <a:t>R</a:t>
            </a:r>
            <a:r>
              <a:rPr lang="en-US" dirty="0"/>
              <a:t>eflective listening</a:t>
            </a:r>
          </a:p>
          <a:p>
            <a:pPr>
              <a:buClr>
                <a:schemeClr val="bg2">
                  <a:lumMod val="25000"/>
                </a:schemeClr>
              </a:buClr>
            </a:pPr>
            <a:r>
              <a:rPr lang="en-US" sz="2800" b="1" dirty="0">
                <a:solidFill>
                  <a:schemeClr val="bg2">
                    <a:lumMod val="25000"/>
                  </a:schemeClr>
                </a:solidFill>
              </a:rPr>
              <a:t>S</a:t>
            </a:r>
            <a:r>
              <a:rPr lang="en-US" dirty="0"/>
              <a:t>ummarizing</a:t>
            </a:r>
          </a:p>
          <a:p>
            <a:pPr marL="68580" indent="0">
              <a:buClr>
                <a:schemeClr val="bg2">
                  <a:lumMod val="25000"/>
                </a:schemeClr>
              </a:buClr>
              <a:buNone/>
            </a:pPr>
            <a:r>
              <a:rPr lang="en-US" dirty="0">
                <a:solidFill>
                  <a:schemeClr val="bg2">
                    <a:lumMod val="25000"/>
                  </a:schemeClr>
                </a:solidFill>
              </a:rPr>
              <a:t>In addition</a:t>
            </a:r>
          </a:p>
          <a:p>
            <a:pPr>
              <a:buClr>
                <a:schemeClr val="bg2">
                  <a:lumMod val="25000"/>
                </a:schemeClr>
              </a:buClr>
            </a:pPr>
            <a:r>
              <a:rPr lang="en-US" dirty="0"/>
              <a:t>Providing information and advice with permission</a:t>
            </a:r>
            <a:br>
              <a:rPr lang="en-US" dirty="0"/>
            </a:br>
            <a:endParaRPr lang="en-US" dirty="0"/>
          </a:p>
        </p:txBody>
      </p:sp>
      <p:pic>
        <p:nvPicPr>
          <p:cNvPr id="4098" name="Picture 2" descr="http://www.omerohome.com/sites/default/files/products/navaho-brand-rowing-oars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08" r="38484"/>
          <a:stretch/>
        </p:blipFill>
        <p:spPr bwMode="auto">
          <a:xfrm rot="5400000" flipH="1">
            <a:off x="6053988" y="2320861"/>
            <a:ext cx="1082277" cy="3146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6600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OARS: Reflective Listening</a:t>
            </a:r>
          </a:p>
        </p:txBody>
      </p:sp>
      <p:sp>
        <p:nvSpPr>
          <p:cNvPr id="3" name="Content Placeholder 2"/>
          <p:cNvSpPr>
            <a:spLocks noGrp="1"/>
          </p:cNvSpPr>
          <p:nvPr>
            <p:ph idx="1"/>
          </p:nvPr>
        </p:nvSpPr>
        <p:spPr>
          <a:xfrm>
            <a:off x="740568" y="2590800"/>
            <a:ext cx="7662864" cy="3267169"/>
          </a:xfrm>
        </p:spPr>
        <p:txBody>
          <a:bodyPr>
            <a:noAutofit/>
          </a:bodyPr>
          <a:lstStyle/>
          <a:p>
            <a:pPr>
              <a:buClr>
                <a:schemeClr val="bg2">
                  <a:lumMod val="25000"/>
                </a:schemeClr>
              </a:buClr>
            </a:pPr>
            <a:r>
              <a:rPr lang="en-US" dirty="0"/>
              <a:t>Learnable skill</a:t>
            </a:r>
          </a:p>
          <a:p>
            <a:pPr>
              <a:buClr>
                <a:schemeClr val="bg2">
                  <a:lumMod val="25000"/>
                </a:schemeClr>
              </a:buClr>
            </a:pPr>
            <a:r>
              <a:rPr lang="en-US" dirty="0"/>
              <a:t>Fundamental in all four processes</a:t>
            </a:r>
          </a:p>
          <a:p>
            <a:pPr>
              <a:buClr>
                <a:schemeClr val="bg2">
                  <a:lumMod val="25000"/>
                </a:schemeClr>
              </a:buClr>
            </a:pPr>
            <a:r>
              <a:rPr lang="en-US" u="sng" dirty="0"/>
              <a:t>Always a statement (voice inflection down at end of the sentence)</a:t>
            </a:r>
          </a:p>
          <a:p>
            <a:pPr>
              <a:buClr>
                <a:schemeClr val="bg2">
                  <a:lumMod val="25000"/>
                </a:schemeClr>
              </a:buClr>
            </a:pPr>
            <a:r>
              <a:rPr lang="en-US" dirty="0"/>
              <a:t>Makes a guess at what the person means</a:t>
            </a:r>
          </a:p>
          <a:p>
            <a:pPr>
              <a:buClr>
                <a:schemeClr val="bg2">
                  <a:lumMod val="25000"/>
                </a:schemeClr>
              </a:buClr>
            </a:pPr>
            <a:r>
              <a:rPr lang="en-US" dirty="0"/>
              <a:t>Can be simple or complex (varies in depth)</a:t>
            </a:r>
          </a:p>
          <a:p>
            <a:pPr>
              <a:buClr>
                <a:schemeClr val="bg2">
                  <a:lumMod val="25000"/>
                </a:schemeClr>
              </a:buClr>
            </a:pPr>
            <a:r>
              <a:rPr lang="en-US" dirty="0"/>
              <a:t>Can reflect content or feelings</a:t>
            </a:r>
          </a:p>
        </p:txBody>
      </p:sp>
    </p:spTree>
    <p:extLst>
      <p:ext uri="{BB962C8B-B14F-4D97-AF65-F5344CB8AC3E}">
        <p14:creationId xmlns:p14="http://schemas.microsoft.com/office/powerpoint/2010/main" val="950105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Simple Reflection</a:t>
            </a:r>
          </a:p>
        </p:txBody>
      </p:sp>
      <p:sp>
        <p:nvSpPr>
          <p:cNvPr id="3" name="Content Placeholder 2"/>
          <p:cNvSpPr>
            <a:spLocks noGrp="1"/>
          </p:cNvSpPr>
          <p:nvPr>
            <p:ph idx="1"/>
          </p:nvPr>
        </p:nvSpPr>
        <p:spPr>
          <a:xfrm>
            <a:off x="685800" y="3048000"/>
            <a:ext cx="7662864" cy="3267169"/>
          </a:xfrm>
        </p:spPr>
        <p:txBody>
          <a:bodyPr>
            <a:noAutofit/>
          </a:bodyPr>
          <a:lstStyle/>
          <a:p>
            <a:pPr>
              <a:buClr>
                <a:schemeClr val="bg2">
                  <a:lumMod val="25000"/>
                </a:schemeClr>
              </a:buClr>
            </a:pPr>
            <a:r>
              <a:rPr lang="en-US" dirty="0"/>
              <a:t>Client: “I don’t want to quit drinking.”</a:t>
            </a:r>
          </a:p>
          <a:p>
            <a:pPr>
              <a:buClr>
                <a:schemeClr val="bg2">
                  <a:lumMod val="25000"/>
                </a:schemeClr>
              </a:buClr>
            </a:pPr>
            <a:r>
              <a:rPr lang="en-US" dirty="0"/>
              <a:t>PO: “You’re not going to stop drinking.”</a:t>
            </a:r>
          </a:p>
          <a:p>
            <a:pPr>
              <a:buClr>
                <a:schemeClr val="bg2">
                  <a:lumMod val="25000"/>
                </a:schemeClr>
              </a:buClr>
            </a:pPr>
            <a:r>
              <a:rPr lang="en-US" dirty="0"/>
              <a:t>Client: “I don’t have anything to say.”</a:t>
            </a:r>
          </a:p>
          <a:p>
            <a:pPr>
              <a:buClr>
                <a:schemeClr val="bg2">
                  <a:lumMod val="25000"/>
                </a:schemeClr>
              </a:buClr>
            </a:pPr>
            <a:r>
              <a:rPr lang="en-US" dirty="0"/>
              <a:t>PO: “You’re not going to answer these questions.”</a:t>
            </a:r>
          </a:p>
          <a:p>
            <a:pPr marL="68580" indent="0">
              <a:buNone/>
            </a:pPr>
            <a:r>
              <a:rPr lang="en-US" dirty="0"/>
              <a:t>KEY: Little or no meaning is being added to what the client has said.</a:t>
            </a:r>
          </a:p>
        </p:txBody>
      </p:sp>
    </p:spTree>
    <p:extLst>
      <p:ext uri="{BB962C8B-B14F-4D97-AF65-F5344CB8AC3E}">
        <p14:creationId xmlns:p14="http://schemas.microsoft.com/office/powerpoint/2010/main" val="350432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Complex Reflection</a:t>
            </a:r>
          </a:p>
        </p:txBody>
      </p:sp>
      <p:sp>
        <p:nvSpPr>
          <p:cNvPr id="3" name="Content Placeholder 2"/>
          <p:cNvSpPr>
            <a:spLocks noGrp="1"/>
          </p:cNvSpPr>
          <p:nvPr>
            <p:ph idx="1"/>
          </p:nvPr>
        </p:nvSpPr>
        <p:spPr>
          <a:xfrm>
            <a:off x="740568" y="3124200"/>
            <a:ext cx="7662864" cy="3267169"/>
          </a:xfrm>
        </p:spPr>
        <p:txBody>
          <a:bodyPr>
            <a:normAutofit/>
          </a:bodyPr>
          <a:lstStyle/>
          <a:p>
            <a:pPr>
              <a:buClr>
                <a:schemeClr val="bg2">
                  <a:lumMod val="25000"/>
                </a:schemeClr>
              </a:buClr>
            </a:pPr>
            <a:r>
              <a:rPr lang="en-US" dirty="0"/>
              <a:t>Client: “I don’t want to quit drinking.”</a:t>
            </a:r>
          </a:p>
          <a:p>
            <a:pPr>
              <a:buClr>
                <a:schemeClr val="bg2">
                  <a:lumMod val="25000"/>
                </a:schemeClr>
              </a:buClr>
            </a:pPr>
            <a:r>
              <a:rPr lang="en-US" dirty="0"/>
              <a:t>PO: “There is something about drinking that you just don’t want to give up.”</a:t>
            </a:r>
          </a:p>
          <a:p>
            <a:pPr>
              <a:buClr>
                <a:schemeClr val="bg2">
                  <a:lumMod val="25000"/>
                </a:schemeClr>
              </a:buClr>
            </a:pPr>
            <a:r>
              <a:rPr lang="en-US" dirty="0"/>
              <a:t>Client: “I don’t have anything to say.”</a:t>
            </a:r>
          </a:p>
          <a:p>
            <a:pPr>
              <a:buClr>
                <a:schemeClr val="bg2">
                  <a:lumMod val="25000"/>
                </a:schemeClr>
              </a:buClr>
            </a:pPr>
            <a:r>
              <a:rPr lang="en-US" dirty="0"/>
              <a:t>PO: “Even if you did have something to say, you’re wondering how it might impact your supervision or </a:t>
            </a:r>
            <a:br>
              <a:rPr lang="en-US" dirty="0"/>
            </a:br>
            <a:r>
              <a:rPr lang="en-US" dirty="0"/>
              <a:t>legal case.”</a:t>
            </a:r>
          </a:p>
        </p:txBody>
      </p:sp>
    </p:spTree>
    <p:extLst>
      <p:ext uri="{BB962C8B-B14F-4D97-AF65-F5344CB8AC3E}">
        <p14:creationId xmlns:p14="http://schemas.microsoft.com/office/powerpoint/2010/main" val="332748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Why are Reflections so important?</a:t>
            </a:r>
          </a:p>
        </p:txBody>
      </p:sp>
      <p:sp>
        <p:nvSpPr>
          <p:cNvPr id="3" name="Content Placeholder 2"/>
          <p:cNvSpPr>
            <a:spLocks noGrp="1"/>
          </p:cNvSpPr>
          <p:nvPr>
            <p:ph idx="1"/>
          </p:nvPr>
        </p:nvSpPr>
        <p:spPr/>
        <p:txBody>
          <a:bodyPr/>
          <a:lstStyle/>
          <a:p>
            <a:pPr>
              <a:buClr>
                <a:schemeClr val="bg2">
                  <a:lumMod val="25000"/>
                </a:schemeClr>
              </a:buClr>
            </a:pPr>
            <a:r>
              <a:rPr lang="en-US" dirty="0"/>
              <a:t>More relevant, accurate information is obtained</a:t>
            </a:r>
          </a:p>
          <a:p>
            <a:pPr>
              <a:buClr>
                <a:schemeClr val="bg2">
                  <a:lumMod val="25000"/>
                </a:schemeClr>
              </a:buClr>
            </a:pPr>
            <a:r>
              <a:rPr lang="en-US" dirty="0"/>
              <a:t>Person feels heard, cared about</a:t>
            </a:r>
          </a:p>
          <a:p>
            <a:pPr>
              <a:buClr>
                <a:schemeClr val="bg2">
                  <a:lumMod val="25000"/>
                </a:schemeClr>
              </a:buClr>
            </a:pPr>
            <a:r>
              <a:rPr lang="en-US" dirty="0"/>
              <a:t>The agenda focuses on the person being supervised and not just yours or your supervisor’s.</a:t>
            </a:r>
          </a:p>
          <a:p>
            <a:endParaRPr lang="en-US" dirty="0"/>
          </a:p>
        </p:txBody>
      </p:sp>
      <p:pic>
        <p:nvPicPr>
          <p:cNvPr id="8194" name="Picture 2" descr="http://www.iconsdb.com/icons/download/green/check-mark-3-512.jp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00" y="4403678"/>
            <a:ext cx="1723103" cy="17231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77988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So…how can MI help you?</a:t>
            </a:r>
          </a:p>
        </p:txBody>
      </p:sp>
      <p:sp>
        <p:nvSpPr>
          <p:cNvPr id="3" name="Content Placeholder 2"/>
          <p:cNvSpPr>
            <a:spLocks noGrp="1"/>
          </p:cNvSpPr>
          <p:nvPr>
            <p:ph idx="1"/>
          </p:nvPr>
        </p:nvSpPr>
        <p:spPr>
          <a:xfrm>
            <a:off x="740568" y="3200400"/>
            <a:ext cx="7662864" cy="3267169"/>
          </a:xfrm>
        </p:spPr>
        <p:txBody>
          <a:bodyPr/>
          <a:lstStyle/>
          <a:p>
            <a:pPr>
              <a:buClr>
                <a:schemeClr val="bg2">
                  <a:lumMod val="25000"/>
                </a:schemeClr>
              </a:buClr>
            </a:pPr>
            <a:r>
              <a:rPr lang="en-US" dirty="0"/>
              <a:t>MI can enhance your communication skills and reduce job related stress and “burn-out”.</a:t>
            </a:r>
          </a:p>
          <a:p>
            <a:pPr>
              <a:buClr>
                <a:schemeClr val="bg2">
                  <a:lumMod val="25000"/>
                </a:schemeClr>
              </a:buClr>
            </a:pPr>
            <a:r>
              <a:rPr lang="en-US" dirty="0"/>
              <a:t>You can gather more accurate (and MORE!) information.</a:t>
            </a:r>
          </a:p>
          <a:p>
            <a:pPr>
              <a:buClr>
                <a:schemeClr val="bg2">
                  <a:lumMod val="25000"/>
                </a:schemeClr>
              </a:buClr>
            </a:pPr>
            <a:r>
              <a:rPr lang="en-US" dirty="0"/>
              <a:t>You can engage students as </a:t>
            </a:r>
            <a:r>
              <a:rPr lang="en-US" b="1" dirty="0"/>
              <a:t>active</a:t>
            </a:r>
            <a:r>
              <a:rPr lang="en-US" dirty="0"/>
              <a:t> participants in their education process, their plan, thus making your work less stressful.– They should be doing more than you? </a:t>
            </a:r>
          </a:p>
          <a:p>
            <a:pPr marL="68580" indent="0">
              <a:buNone/>
            </a:pPr>
            <a:endParaRPr lang="en-US" dirty="0"/>
          </a:p>
          <a:p>
            <a:endParaRPr lang="en-US" dirty="0"/>
          </a:p>
        </p:txBody>
      </p:sp>
    </p:spTree>
    <p:extLst>
      <p:ext uri="{BB962C8B-B14F-4D97-AF65-F5344CB8AC3E}">
        <p14:creationId xmlns:p14="http://schemas.microsoft.com/office/powerpoint/2010/main" val="31096043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How could MI fit into your daily work?</a:t>
            </a:r>
          </a:p>
        </p:txBody>
      </p:sp>
      <p:sp>
        <p:nvSpPr>
          <p:cNvPr id="3" name="Content Placeholder 2"/>
          <p:cNvSpPr>
            <a:spLocks noGrp="1"/>
          </p:cNvSpPr>
          <p:nvPr>
            <p:ph idx="1"/>
          </p:nvPr>
        </p:nvSpPr>
        <p:spPr>
          <a:xfrm>
            <a:off x="740568" y="3124200"/>
            <a:ext cx="7662864" cy="3267169"/>
          </a:xfrm>
        </p:spPr>
        <p:txBody>
          <a:bodyPr>
            <a:normAutofit/>
          </a:bodyPr>
          <a:lstStyle/>
          <a:p>
            <a:pPr>
              <a:buClr>
                <a:schemeClr val="bg2">
                  <a:lumMod val="25000"/>
                </a:schemeClr>
              </a:buClr>
            </a:pPr>
            <a:r>
              <a:rPr lang="en-US" dirty="0"/>
              <a:t>Information gathering - more accurate information improves efficacy of case plans</a:t>
            </a:r>
          </a:p>
          <a:p>
            <a:pPr>
              <a:buClr>
                <a:schemeClr val="bg2">
                  <a:lumMod val="25000"/>
                </a:schemeClr>
              </a:buClr>
            </a:pPr>
            <a:r>
              <a:rPr lang="en-US" dirty="0"/>
              <a:t>Reducing discord in the relationship with the student</a:t>
            </a:r>
          </a:p>
          <a:p>
            <a:pPr>
              <a:buClr>
                <a:schemeClr val="bg2">
                  <a:lumMod val="25000"/>
                </a:schemeClr>
              </a:buClr>
            </a:pPr>
            <a:r>
              <a:rPr lang="en-US" dirty="0"/>
              <a:t>Tipping student ambivalence towards active change</a:t>
            </a:r>
          </a:p>
          <a:p>
            <a:pPr>
              <a:buClr>
                <a:schemeClr val="bg2">
                  <a:lumMod val="25000"/>
                </a:schemeClr>
              </a:buClr>
            </a:pPr>
            <a:r>
              <a:rPr lang="en-US" dirty="0"/>
              <a:t>Providing a structure for behavior change</a:t>
            </a:r>
          </a:p>
          <a:p>
            <a:pPr>
              <a:buClr>
                <a:schemeClr val="bg2">
                  <a:lumMod val="25000"/>
                </a:schemeClr>
              </a:buClr>
            </a:pPr>
            <a:r>
              <a:rPr lang="en-US" dirty="0"/>
              <a:t>Improving school community, culture and morale</a:t>
            </a:r>
          </a:p>
          <a:p>
            <a:endParaRPr lang="en-US" dirty="0"/>
          </a:p>
          <a:p>
            <a:endParaRPr lang="en-US" dirty="0"/>
          </a:p>
        </p:txBody>
      </p:sp>
    </p:spTree>
    <p:extLst>
      <p:ext uri="{BB962C8B-B14F-4D97-AF65-F5344CB8AC3E}">
        <p14:creationId xmlns:p14="http://schemas.microsoft.com/office/powerpoint/2010/main" val="174412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Joshua Bell</a:t>
            </a:r>
          </a:p>
        </p:txBody>
      </p:sp>
      <p:sp>
        <p:nvSpPr>
          <p:cNvPr id="3" name="Content Placeholder 2"/>
          <p:cNvSpPr>
            <a:spLocks noGrp="1"/>
          </p:cNvSpPr>
          <p:nvPr>
            <p:ph idx="1"/>
          </p:nvPr>
        </p:nvSpPr>
        <p:spPr>
          <a:xfrm>
            <a:off x="740568" y="2968336"/>
            <a:ext cx="5812632" cy="3267169"/>
          </a:xfrm>
        </p:spPr>
        <p:txBody>
          <a:bodyPr>
            <a:normAutofit fontScale="92500" lnSpcReduction="20000"/>
          </a:bodyPr>
          <a:lstStyle/>
          <a:p>
            <a:pPr marL="0" indent="0">
              <a:lnSpc>
                <a:spcPct val="120000"/>
              </a:lnSpc>
              <a:buNone/>
            </a:pPr>
            <a:r>
              <a:rPr lang="en-US" dirty="0"/>
              <a:t>Principal, Horizonte Instruction and Training Center </a:t>
            </a:r>
          </a:p>
          <a:p>
            <a:pPr marL="0" indent="0">
              <a:buNone/>
            </a:pPr>
            <a:r>
              <a:rPr lang="en-US" dirty="0"/>
              <a:t>Director of SLCSD Adult Education </a:t>
            </a:r>
          </a:p>
          <a:p>
            <a:pPr marL="0" indent="0">
              <a:buNone/>
            </a:pPr>
            <a:r>
              <a:rPr lang="en-US" dirty="0"/>
              <a:t>Court Registered Mediator </a:t>
            </a:r>
          </a:p>
          <a:p>
            <a:pPr marL="0" indent="0">
              <a:buNone/>
            </a:pPr>
            <a:r>
              <a:rPr lang="en-US" dirty="0"/>
              <a:t>USA Certified Boxing Coach </a:t>
            </a:r>
          </a:p>
          <a:p>
            <a:pPr marL="0" indent="0">
              <a:buNone/>
            </a:pPr>
            <a:r>
              <a:rPr lang="en-US" dirty="0"/>
              <a:t>Trained in Motivational Interviewing through the Motivational Interviewing Network of Trainers (MINT)</a:t>
            </a:r>
          </a:p>
          <a:p>
            <a:pPr marL="0" indent="0">
              <a:buNone/>
            </a:pPr>
            <a:endParaRPr lang="en-US" dirty="0"/>
          </a:p>
          <a:p>
            <a:pPr>
              <a:buClr>
                <a:schemeClr val="accent5">
                  <a:lumMod val="75000"/>
                </a:schemeClr>
              </a:buClr>
              <a:buSzPct val="94000"/>
              <a:buFont typeface="Wingdings" charset="2"/>
              <a:buChar char="§"/>
            </a:pPr>
            <a:endParaRPr lang="en-US" dirty="0"/>
          </a:p>
          <a:p>
            <a:pPr>
              <a:buFont typeface="Wingdings" charset="2"/>
              <a:buChar char="ü"/>
            </a:pPr>
            <a:endParaRPr lang="en-US" dirty="0"/>
          </a:p>
          <a:p>
            <a:pPr>
              <a:buFont typeface="Wingdings" charset="2"/>
              <a:buChar char="ü"/>
            </a:pPr>
            <a:endParaRPr lang="en-US" dirty="0"/>
          </a:p>
          <a:p>
            <a:pPr>
              <a:buFont typeface="Wingdings" charset="2"/>
              <a:buChar char=""/>
            </a:pPr>
            <a:endParaRPr lang="en-US" dirty="0"/>
          </a:p>
          <a:p>
            <a:pPr>
              <a:buFont typeface="Wingdings" charset="2"/>
              <a:buChar char=""/>
            </a:pPr>
            <a:endParaRPr lang="en-US" dirty="0"/>
          </a:p>
          <a:p>
            <a:pPr>
              <a:buFont typeface="Wingdings" charset="2"/>
              <a:buChar char=""/>
            </a:pPr>
            <a:endParaRPr lang="en-US" dirty="0"/>
          </a:p>
          <a:p>
            <a:pPr>
              <a:buFont typeface="Wingdings" charset="2"/>
              <a:buChar char="Ø"/>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379368" y="2286000"/>
            <a:ext cx="2307432" cy="2307432"/>
          </a:xfrm>
          <a:prstGeom prst="rect">
            <a:avLst/>
          </a:prstGeom>
        </p:spPr>
      </p:pic>
    </p:spTree>
    <p:extLst>
      <p:ext uri="{BB962C8B-B14F-4D97-AF65-F5344CB8AC3E}">
        <p14:creationId xmlns:p14="http://schemas.microsoft.com/office/powerpoint/2010/main" val="887999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 We too have a choice…</a:t>
            </a:r>
          </a:p>
        </p:txBody>
      </p:sp>
      <p:sp>
        <p:nvSpPr>
          <p:cNvPr id="3" name="Content Placeholder 2"/>
          <p:cNvSpPr>
            <a:spLocks noGrp="1"/>
          </p:cNvSpPr>
          <p:nvPr>
            <p:ph idx="1"/>
          </p:nvPr>
        </p:nvSpPr>
        <p:spPr>
          <a:xfrm>
            <a:off x="740568" y="3048000"/>
            <a:ext cx="7662864" cy="3267169"/>
          </a:xfrm>
        </p:spPr>
        <p:txBody>
          <a:bodyPr/>
          <a:lstStyle/>
          <a:p>
            <a:pPr marL="68580" indent="0">
              <a:buNone/>
            </a:pPr>
            <a:r>
              <a:rPr lang="en-US" dirty="0"/>
              <a:t>Our approach with the student can either:</a:t>
            </a:r>
          </a:p>
          <a:p>
            <a:pPr marL="68580" indent="0">
              <a:buNone/>
            </a:pPr>
            <a:r>
              <a:rPr lang="en-US" dirty="0"/>
              <a:t>increase relational discord and decrease behavior change </a:t>
            </a:r>
          </a:p>
          <a:p>
            <a:pPr marL="68580" indent="0" algn="ctr">
              <a:buNone/>
            </a:pPr>
            <a:r>
              <a:rPr lang="en-US" dirty="0"/>
              <a:t>OR </a:t>
            </a:r>
          </a:p>
          <a:p>
            <a:pPr marL="68580" indent="0">
              <a:buNone/>
            </a:pPr>
            <a:r>
              <a:rPr lang="en-US" dirty="0"/>
              <a:t>support the collaborative working alliance and guide behavior change, thus improving the students’ condition while also serving to protect the interests of the school</a:t>
            </a:r>
          </a:p>
        </p:txBody>
      </p:sp>
    </p:spTree>
    <p:extLst>
      <p:ext uri="{BB962C8B-B14F-4D97-AF65-F5344CB8AC3E}">
        <p14:creationId xmlns:p14="http://schemas.microsoft.com/office/powerpoint/2010/main" val="540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If you decide that MI might </a:t>
            </a:r>
            <a:br>
              <a:rPr lang="en-US" sz="3600" dirty="0"/>
            </a:br>
            <a:r>
              <a:rPr lang="en-US" sz="3600" dirty="0"/>
              <a:t>benefit your work?</a:t>
            </a:r>
          </a:p>
        </p:txBody>
      </p:sp>
      <p:sp>
        <p:nvSpPr>
          <p:cNvPr id="3" name="Content Placeholder 2"/>
          <p:cNvSpPr>
            <a:spLocks noGrp="1"/>
          </p:cNvSpPr>
          <p:nvPr>
            <p:ph idx="1"/>
          </p:nvPr>
        </p:nvSpPr>
        <p:spPr/>
        <p:txBody>
          <a:bodyPr/>
          <a:lstStyle/>
          <a:p>
            <a:endParaRPr lang="en-US" dirty="0"/>
          </a:p>
          <a:p>
            <a:pPr>
              <a:buClr>
                <a:schemeClr val="bg2">
                  <a:lumMod val="25000"/>
                </a:schemeClr>
              </a:buClr>
            </a:pPr>
            <a:r>
              <a:rPr lang="en-US" dirty="0"/>
              <a:t>How will you start to build your skills?</a:t>
            </a:r>
          </a:p>
          <a:p>
            <a:pPr>
              <a:buClr>
                <a:schemeClr val="bg2">
                  <a:lumMod val="25000"/>
                </a:schemeClr>
              </a:buClr>
            </a:pPr>
            <a:r>
              <a:rPr lang="en-US" dirty="0"/>
              <a:t>Building Motivation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518033"/>
            <a:ext cx="1667256" cy="1321870"/>
          </a:xfrm>
          <a:prstGeom prst="rect">
            <a:avLst/>
          </a:prstGeom>
        </p:spPr>
      </p:pic>
    </p:spTree>
    <p:extLst>
      <p:ext uri="{BB962C8B-B14F-4D97-AF65-F5344CB8AC3E}">
        <p14:creationId xmlns:p14="http://schemas.microsoft.com/office/powerpoint/2010/main" val="358916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Wendy Jack-Alvarado </a:t>
            </a:r>
          </a:p>
        </p:txBody>
      </p:sp>
      <p:sp>
        <p:nvSpPr>
          <p:cNvPr id="3" name="Content Placeholder 2"/>
          <p:cNvSpPr>
            <a:spLocks noGrp="1"/>
          </p:cNvSpPr>
          <p:nvPr>
            <p:ph idx="1"/>
          </p:nvPr>
        </p:nvSpPr>
        <p:spPr>
          <a:xfrm>
            <a:off x="775204" y="2755422"/>
            <a:ext cx="7662864" cy="3935505"/>
          </a:xfrm>
        </p:spPr>
        <p:txBody>
          <a:bodyPr>
            <a:noAutofit/>
          </a:bodyPr>
          <a:lstStyle/>
          <a:p>
            <a:pPr marL="0" indent="0">
              <a:spcBef>
                <a:spcPts val="0"/>
              </a:spcBef>
              <a:buNone/>
            </a:pPr>
            <a:r>
              <a:rPr lang="en-US" dirty="0"/>
              <a:t>Director, Salt lake City School District Youth in Care Program (YIC) </a:t>
            </a:r>
          </a:p>
          <a:p>
            <a:pPr marL="0" indent="0">
              <a:spcBef>
                <a:spcPts val="0"/>
              </a:spcBef>
              <a:buNone/>
            </a:pPr>
            <a:endParaRPr lang="en-US" dirty="0"/>
          </a:p>
          <a:p>
            <a:pPr marL="0" indent="0">
              <a:spcBef>
                <a:spcPts val="0"/>
              </a:spcBef>
              <a:buNone/>
            </a:pPr>
            <a:r>
              <a:rPr lang="en-US" dirty="0"/>
              <a:t>Licensed School Social Worker</a:t>
            </a:r>
          </a:p>
          <a:p>
            <a:pPr marL="0" indent="0">
              <a:spcBef>
                <a:spcPts val="0"/>
              </a:spcBef>
              <a:buNone/>
            </a:pPr>
            <a:endParaRPr lang="en-US" dirty="0"/>
          </a:p>
          <a:p>
            <a:pPr marL="0" indent="0">
              <a:spcBef>
                <a:spcPts val="0"/>
              </a:spcBef>
              <a:buNone/>
            </a:pPr>
            <a:r>
              <a:rPr lang="en-US" dirty="0"/>
              <a:t>Motivational Interviewing On-Site Team </a:t>
            </a:r>
          </a:p>
          <a:p>
            <a:pPr marL="0" indent="0">
              <a:spcBef>
                <a:spcPts val="0"/>
              </a:spcBef>
              <a:buNone/>
            </a:pPr>
            <a:r>
              <a:rPr lang="en-US" dirty="0"/>
              <a:t>Member </a:t>
            </a:r>
            <a:br>
              <a:rPr lang="en-US" dirty="0"/>
            </a:br>
            <a:endParaRPr lang="en-US" dirty="0"/>
          </a:p>
          <a:p>
            <a:pPr marL="0" indent="0">
              <a:spcBef>
                <a:spcPts val="0"/>
              </a:spcBef>
              <a:buNone/>
            </a:pPr>
            <a:r>
              <a:rPr lang="en-US" dirty="0"/>
              <a:t>Court Registered Mediator </a:t>
            </a:r>
          </a:p>
        </p:txBody>
      </p:sp>
      <p:pic>
        <p:nvPicPr>
          <p:cNvPr id="4" name="Picture 3"/>
          <p:cNvPicPr>
            <a:picLocks noChangeAspect="1"/>
          </p:cNvPicPr>
          <p:nvPr/>
        </p:nvPicPr>
        <p:blipFill>
          <a:blip r:embed="rId2"/>
          <a:stretch>
            <a:fillRect/>
          </a:stretch>
        </p:blipFill>
        <p:spPr>
          <a:xfrm>
            <a:off x="6280255" y="2362200"/>
            <a:ext cx="2418268" cy="2418268"/>
          </a:xfrm>
          <a:prstGeom prst="rect">
            <a:avLst/>
          </a:prstGeom>
        </p:spPr>
      </p:pic>
    </p:spTree>
    <p:extLst>
      <p:ext uri="{BB962C8B-B14F-4D97-AF65-F5344CB8AC3E}">
        <p14:creationId xmlns:p14="http://schemas.microsoft.com/office/powerpoint/2010/main" val="176827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Eleanor Chase </a:t>
            </a:r>
          </a:p>
        </p:txBody>
      </p:sp>
      <p:sp>
        <p:nvSpPr>
          <p:cNvPr id="3" name="Content Placeholder 2"/>
          <p:cNvSpPr>
            <a:spLocks noGrp="1"/>
          </p:cNvSpPr>
          <p:nvPr>
            <p:ph idx="1"/>
          </p:nvPr>
        </p:nvSpPr>
        <p:spPr>
          <a:xfrm>
            <a:off x="457199" y="2895600"/>
            <a:ext cx="5849815" cy="3810000"/>
          </a:xfrm>
        </p:spPr>
        <p:txBody>
          <a:bodyPr>
            <a:normAutofit/>
          </a:bodyPr>
          <a:lstStyle/>
          <a:p>
            <a:pPr marL="0" indent="0">
              <a:buNone/>
            </a:pPr>
            <a:r>
              <a:rPr lang="en-US" dirty="0"/>
              <a:t>School Counselor </a:t>
            </a:r>
          </a:p>
          <a:p>
            <a:pPr marL="0" indent="0">
              <a:spcBef>
                <a:spcPts val="0"/>
              </a:spcBef>
              <a:buNone/>
            </a:pPr>
            <a:endParaRPr lang="en-US" dirty="0"/>
          </a:p>
          <a:p>
            <a:pPr marL="0" indent="0">
              <a:spcBef>
                <a:spcPts val="0"/>
              </a:spcBef>
              <a:buNone/>
            </a:pPr>
            <a:r>
              <a:rPr lang="en-US" dirty="0"/>
              <a:t>Motivational Interviewing On-Site Team </a:t>
            </a:r>
          </a:p>
          <a:p>
            <a:pPr marL="0" indent="0">
              <a:spcBef>
                <a:spcPts val="0"/>
              </a:spcBef>
              <a:buNone/>
            </a:pPr>
            <a:r>
              <a:rPr lang="en-US" dirty="0"/>
              <a:t>Member</a:t>
            </a:r>
          </a:p>
          <a:p>
            <a:pPr marL="0" indent="0">
              <a:buNone/>
            </a:pPr>
            <a:r>
              <a:rPr lang="en-US" dirty="0"/>
              <a:t>SAFE UT Coordinator </a:t>
            </a:r>
          </a:p>
          <a:p>
            <a:pPr marL="0" indent="0">
              <a:buNone/>
            </a:pPr>
            <a:r>
              <a:rPr lang="en-US" dirty="0"/>
              <a:t>LGBTQIA+ Staff Coordinator </a:t>
            </a:r>
          </a:p>
          <a:p>
            <a:pPr marL="0" indent="0">
              <a:buNone/>
            </a:pPr>
            <a:r>
              <a:rPr lang="en-US" dirty="0"/>
              <a:t>College/ Career Advisor </a:t>
            </a:r>
          </a:p>
          <a:p>
            <a:pPr marL="0" indent="0">
              <a:buNone/>
            </a:pPr>
            <a:endParaRPr lang="en-US" dirty="0"/>
          </a:p>
        </p:txBody>
      </p:sp>
      <p:pic>
        <p:nvPicPr>
          <p:cNvPr id="4" name="Picture 3"/>
          <p:cNvPicPr>
            <a:picLocks noChangeAspect="1"/>
          </p:cNvPicPr>
          <p:nvPr/>
        </p:nvPicPr>
        <p:blipFill>
          <a:blip r:embed="rId2"/>
          <a:stretch>
            <a:fillRect/>
          </a:stretch>
        </p:blipFill>
        <p:spPr>
          <a:xfrm>
            <a:off x="6096000" y="2438400"/>
            <a:ext cx="2781300" cy="2781300"/>
          </a:xfrm>
          <a:prstGeom prst="rect">
            <a:avLst/>
          </a:prstGeom>
        </p:spPr>
      </p:pic>
    </p:spTree>
    <p:extLst>
      <p:ext uri="{BB962C8B-B14F-4D97-AF65-F5344CB8AC3E}">
        <p14:creationId xmlns:p14="http://schemas.microsoft.com/office/powerpoint/2010/main" val="21302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Introductions – Elbow Partner </a:t>
            </a:r>
          </a:p>
        </p:txBody>
      </p:sp>
      <p:sp>
        <p:nvSpPr>
          <p:cNvPr id="3" name="Content Placeholder 2"/>
          <p:cNvSpPr>
            <a:spLocks noGrp="1"/>
          </p:cNvSpPr>
          <p:nvPr>
            <p:ph idx="1"/>
          </p:nvPr>
        </p:nvSpPr>
        <p:spPr>
          <a:xfrm>
            <a:off x="457200" y="2727960"/>
            <a:ext cx="5029200" cy="4114800"/>
          </a:xfrm>
        </p:spPr>
        <p:txBody>
          <a:bodyPr>
            <a:normAutofit/>
          </a:bodyPr>
          <a:lstStyle/>
          <a:p>
            <a:pPr>
              <a:buClr>
                <a:schemeClr val="bg2">
                  <a:lumMod val="25000"/>
                </a:schemeClr>
              </a:buClr>
              <a:buFont typeface="Arial" panose="020B0604020202020204" pitchFamily="34" charset="0"/>
              <a:buChar char="•"/>
            </a:pPr>
            <a:r>
              <a:rPr lang="en-US" dirty="0"/>
              <a:t>Name</a:t>
            </a:r>
          </a:p>
          <a:p>
            <a:pPr>
              <a:buClr>
                <a:schemeClr val="bg2">
                  <a:lumMod val="25000"/>
                </a:schemeClr>
              </a:buClr>
              <a:buFont typeface="Arial" panose="020B0604020202020204" pitchFamily="34" charset="0"/>
              <a:buChar char="•"/>
            </a:pPr>
            <a:r>
              <a:rPr lang="en-US" dirty="0"/>
              <a:t>Current Role/Title</a:t>
            </a:r>
          </a:p>
          <a:p>
            <a:pPr>
              <a:buClr>
                <a:schemeClr val="bg2">
                  <a:lumMod val="25000"/>
                </a:schemeClr>
              </a:buClr>
              <a:buFont typeface="Arial" panose="020B0604020202020204" pitchFamily="34" charset="0"/>
              <a:buChar char="•"/>
            </a:pPr>
            <a:r>
              <a:rPr lang="en-US" dirty="0"/>
              <a:t>What is most challenging about your work?</a:t>
            </a:r>
          </a:p>
          <a:p>
            <a:pPr marL="411480">
              <a:buClr>
                <a:schemeClr val="bg2">
                  <a:lumMod val="25000"/>
                </a:schemeClr>
              </a:buClr>
              <a:buFont typeface="Arial" panose="020B0604020202020204" pitchFamily="34" charset="0"/>
              <a:buChar char="•"/>
            </a:pPr>
            <a:r>
              <a:rPr lang="en-US" dirty="0"/>
              <a:t>What do you want to take away from this presentation? </a:t>
            </a:r>
          </a:p>
          <a:p>
            <a:pPr>
              <a:buFont typeface="Arial" panose="020B0604020202020204" pitchFamily="34" charset="0"/>
              <a:buChar char="•"/>
            </a:pPr>
            <a:endParaRPr lang="en-US" dirty="0"/>
          </a:p>
        </p:txBody>
      </p:sp>
      <p:pic>
        <p:nvPicPr>
          <p:cNvPr id="1026" name="Picture 2" descr="http://www.crestonebusinessgroup.com/wp-content/uploads/2011/03/trusted_part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733800"/>
            <a:ext cx="2941330" cy="216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792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Before we start:</a:t>
            </a:r>
          </a:p>
        </p:txBody>
      </p:sp>
      <p:sp>
        <p:nvSpPr>
          <p:cNvPr id="3" name="Content Placeholder 2"/>
          <p:cNvSpPr>
            <a:spLocks noGrp="1"/>
          </p:cNvSpPr>
          <p:nvPr>
            <p:ph idx="1"/>
          </p:nvPr>
        </p:nvSpPr>
        <p:spPr>
          <a:xfrm>
            <a:off x="762000" y="2743200"/>
            <a:ext cx="5508625" cy="3859305"/>
          </a:xfrm>
        </p:spPr>
        <p:txBody>
          <a:bodyPr>
            <a:normAutofit fontScale="77500" lnSpcReduction="20000"/>
          </a:bodyPr>
          <a:lstStyle/>
          <a:p>
            <a:pPr marL="0" indent="0">
              <a:buNone/>
            </a:pPr>
            <a:r>
              <a:rPr lang="en-US" sz="1800" dirty="0"/>
              <a:t>Etiquette and Housekeeping Items</a:t>
            </a:r>
          </a:p>
          <a:p>
            <a:pPr marL="0" indent="0">
              <a:lnSpc>
                <a:spcPct val="110000"/>
              </a:lnSpc>
              <a:buNone/>
            </a:pPr>
            <a:r>
              <a:rPr lang="en-US" sz="1800" dirty="0"/>
              <a:t>Agenda- </a:t>
            </a:r>
          </a:p>
          <a:p>
            <a:pPr>
              <a:lnSpc>
                <a:spcPct val="110000"/>
              </a:lnSpc>
            </a:pPr>
            <a:r>
              <a:rPr lang="en-US" sz="1800" dirty="0"/>
              <a:t>Who we are and what we do</a:t>
            </a:r>
          </a:p>
          <a:p>
            <a:pPr>
              <a:lnSpc>
                <a:spcPct val="110000"/>
              </a:lnSpc>
            </a:pPr>
            <a:r>
              <a:rPr lang="en-US" sz="1800" dirty="0"/>
              <a:t>Why Is MI a good fit?</a:t>
            </a:r>
          </a:p>
          <a:p>
            <a:pPr>
              <a:lnSpc>
                <a:spcPct val="110000"/>
              </a:lnSpc>
            </a:pPr>
            <a:r>
              <a:rPr lang="en-US" sz="1800" dirty="0"/>
              <a:t>What is MI?</a:t>
            </a:r>
          </a:p>
          <a:p>
            <a:pPr>
              <a:lnSpc>
                <a:spcPct val="110000"/>
              </a:lnSpc>
            </a:pPr>
            <a:r>
              <a:rPr lang="en-US" sz="1800" dirty="0"/>
              <a:t>How it works</a:t>
            </a:r>
          </a:p>
          <a:p>
            <a:pPr>
              <a:lnSpc>
                <a:spcPct val="110000"/>
              </a:lnSpc>
            </a:pPr>
            <a:r>
              <a:rPr lang="en-US" sz="1800" dirty="0"/>
              <a:t>Next steps</a:t>
            </a:r>
          </a:p>
          <a:p>
            <a:pPr>
              <a:lnSpc>
                <a:spcPct val="110000"/>
              </a:lnSpc>
            </a:pPr>
            <a:r>
              <a:rPr lang="en-US" sz="1800" dirty="0"/>
              <a:t>Practitioner Perspective (Eleanor and Wendy)</a:t>
            </a:r>
          </a:p>
          <a:p>
            <a:pPr>
              <a:lnSpc>
                <a:spcPct val="110000"/>
              </a:lnSpc>
            </a:pPr>
            <a:r>
              <a:rPr lang="en-US" sz="1800" dirty="0"/>
              <a:t>Questions </a:t>
            </a:r>
          </a:p>
          <a:p>
            <a:pPr>
              <a:lnSpc>
                <a:spcPct val="110000"/>
              </a:lnSpc>
            </a:pPr>
            <a:endParaRPr lang="en-US" dirty="0"/>
          </a:p>
        </p:txBody>
      </p:sp>
      <p:pic>
        <p:nvPicPr>
          <p:cNvPr id="1026" name="Picture 2" descr="C:\Users\martinc\AppData\Local\Microsoft\Windows\Temporary Internet Files\Content.IE5\VTYZBT6K\MP90042306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3124200"/>
            <a:ext cx="38862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2014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122D-8045-477C-A651-E98D64589380}"/>
              </a:ext>
            </a:extLst>
          </p:cNvPr>
          <p:cNvSpPr>
            <a:spLocks noGrp="1"/>
          </p:cNvSpPr>
          <p:nvPr>
            <p:ph type="title"/>
          </p:nvPr>
        </p:nvSpPr>
        <p:spPr>
          <a:xfrm>
            <a:off x="357218" y="992981"/>
            <a:ext cx="7886700" cy="839582"/>
          </a:xfrm>
        </p:spPr>
        <p:txBody>
          <a:bodyPr>
            <a:normAutofit fontScale="90000"/>
          </a:bodyPr>
          <a:lstStyle/>
          <a:p>
            <a:pPr algn="ctr"/>
            <a:r>
              <a:rPr lang="en-US" dirty="0"/>
              <a:t>Student Data Analysis- </a:t>
            </a:r>
            <a:br>
              <a:rPr lang="en-US" dirty="0"/>
            </a:br>
            <a:r>
              <a:rPr lang="en-US" dirty="0"/>
              <a:t>Where we Were </a:t>
            </a:r>
          </a:p>
        </p:txBody>
      </p:sp>
      <p:sp>
        <p:nvSpPr>
          <p:cNvPr id="3" name="Text Placeholder 2">
            <a:extLst>
              <a:ext uri="{FF2B5EF4-FFF2-40B4-BE49-F238E27FC236}">
                <a16:creationId xmlns:a16="http://schemas.microsoft.com/office/drawing/2014/main" id="{A681EFC9-E12D-4E19-91EA-6DC6BF0860D7}"/>
              </a:ext>
            </a:extLst>
          </p:cNvPr>
          <p:cNvSpPr>
            <a:spLocks noGrp="1"/>
          </p:cNvSpPr>
          <p:nvPr>
            <p:ph type="body" idx="1"/>
          </p:nvPr>
        </p:nvSpPr>
        <p:spPr>
          <a:xfrm>
            <a:off x="914400" y="5428483"/>
            <a:ext cx="7886700" cy="245437"/>
          </a:xfrm>
          <a:noFill/>
        </p:spPr>
        <p:txBody>
          <a:bodyPr vert="horz" lIns="68580" tIns="34290" rIns="68580" bIns="34290" rtlCol="0" anchor="t" anchorCtr="0">
            <a:normAutofit fontScale="77500" lnSpcReduction="20000"/>
          </a:bodyPr>
          <a:lstStyle/>
          <a:p>
            <a:r>
              <a:rPr lang="en-US" b="1" dirty="0">
                <a:solidFill>
                  <a:schemeClr val="tx1"/>
                </a:solidFill>
              </a:rPr>
              <a:t>Student SRI Data at the end of last school year </a:t>
            </a:r>
            <a:r>
              <a:rPr lang="en-US" dirty="0"/>
              <a:t> </a:t>
            </a:r>
          </a:p>
        </p:txBody>
      </p:sp>
      <p:sp>
        <p:nvSpPr>
          <p:cNvPr id="4" name="Partial Circle 3">
            <a:extLst>
              <a:ext uri="{FF2B5EF4-FFF2-40B4-BE49-F238E27FC236}">
                <a16:creationId xmlns:a16="http://schemas.microsoft.com/office/drawing/2014/main" id="{94AC747C-B03E-43CA-9CC9-17FF9DDC7B52}"/>
              </a:ext>
            </a:extLst>
          </p:cNvPr>
          <p:cNvSpPr/>
          <p:nvPr/>
        </p:nvSpPr>
        <p:spPr>
          <a:xfrm>
            <a:off x="5773825" y="2580169"/>
            <a:ext cx="1352942" cy="1244111"/>
          </a:xfrm>
          <a:prstGeom prst="pie">
            <a:avLst>
              <a:gd name="adj1" fmla="val 16043647"/>
              <a:gd name="adj2" fmla="val 108487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 name="TextBox 6">
            <a:extLst>
              <a:ext uri="{FF2B5EF4-FFF2-40B4-BE49-F238E27FC236}">
                <a16:creationId xmlns:a16="http://schemas.microsoft.com/office/drawing/2014/main" id="{DA214190-542A-4F96-8A64-E91314D40555}"/>
              </a:ext>
            </a:extLst>
          </p:cNvPr>
          <p:cNvSpPr txBox="1"/>
          <p:nvPr/>
        </p:nvSpPr>
        <p:spPr>
          <a:xfrm>
            <a:off x="5225812" y="3878941"/>
            <a:ext cx="3775313" cy="484748"/>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dirty="0"/>
              <a:t>However, 75% of our students were reading </a:t>
            </a:r>
            <a:r>
              <a:rPr lang="en-US" sz="1350" b="1" dirty="0">
                <a:solidFill>
                  <a:srgbClr val="FF0000"/>
                </a:solidFill>
              </a:rPr>
              <a:t>below</a:t>
            </a:r>
            <a:r>
              <a:rPr lang="en-US" sz="1350" b="1" dirty="0"/>
              <a:t> a 9th grade level.</a:t>
            </a:r>
            <a:r>
              <a:rPr lang="en-US" sz="1350" dirty="0"/>
              <a:t> </a:t>
            </a:r>
          </a:p>
        </p:txBody>
      </p:sp>
      <p:pic>
        <p:nvPicPr>
          <p:cNvPr id="8" name="Picture 8">
            <a:extLst>
              <a:ext uri="{FF2B5EF4-FFF2-40B4-BE49-F238E27FC236}">
                <a16:creationId xmlns:a16="http://schemas.microsoft.com/office/drawing/2014/main" id="{AB82599B-0181-4900-99A3-F622908C0346}"/>
              </a:ext>
            </a:extLst>
          </p:cNvPr>
          <p:cNvPicPr>
            <a:picLocks noChangeAspect="1"/>
          </p:cNvPicPr>
          <p:nvPr/>
        </p:nvPicPr>
        <p:blipFill>
          <a:blip r:embed="rId3"/>
          <a:stretch>
            <a:fillRect/>
          </a:stretch>
        </p:blipFill>
        <p:spPr>
          <a:xfrm>
            <a:off x="521027" y="2017029"/>
            <a:ext cx="4366550" cy="2879057"/>
          </a:xfrm>
          <a:prstGeom prst="rect">
            <a:avLst/>
          </a:prstGeom>
        </p:spPr>
      </p:pic>
      <p:sp>
        <p:nvSpPr>
          <p:cNvPr id="5" name="Pie 4"/>
          <p:cNvSpPr/>
          <p:nvPr/>
        </p:nvSpPr>
        <p:spPr>
          <a:xfrm>
            <a:off x="5560074" y="2395743"/>
            <a:ext cx="1325441" cy="1294181"/>
          </a:xfrm>
          <a:prstGeom prst="pie">
            <a:avLst>
              <a:gd name="adj1" fmla="val 10803466"/>
              <a:gd name="adj2" fmla="val 1614736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TextBox 5"/>
          <p:cNvSpPr txBox="1"/>
          <p:nvPr/>
        </p:nvSpPr>
        <p:spPr>
          <a:xfrm>
            <a:off x="6450296" y="1906404"/>
            <a:ext cx="2021124" cy="715581"/>
          </a:xfrm>
          <a:prstGeom prst="rect">
            <a:avLst/>
          </a:prstGeom>
          <a:noFill/>
        </p:spPr>
        <p:txBody>
          <a:bodyPr wrap="square" rtlCol="0">
            <a:spAutoFit/>
          </a:bodyPr>
          <a:lstStyle/>
          <a:p>
            <a:r>
              <a:rPr lang="en-US" sz="1350" dirty="0"/>
              <a:t>25% of our students were reading above a 9</a:t>
            </a:r>
            <a:r>
              <a:rPr lang="en-US" sz="1350" baseline="30000" dirty="0"/>
              <a:t>th</a:t>
            </a:r>
            <a:r>
              <a:rPr lang="en-US" sz="1350" dirty="0"/>
              <a:t> grade level</a:t>
            </a:r>
          </a:p>
        </p:txBody>
      </p:sp>
    </p:spTree>
    <p:extLst>
      <p:ext uri="{BB962C8B-B14F-4D97-AF65-F5344CB8AC3E}">
        <p14:creationId xmlns:p14="http://schemas.microsoft.com/office/powerpoint/2010/main" val="32806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192F-D810-4201-BA36-47212B58963F}"/>
              </a:ext>
            </a:extLst>
          </p:cNvPr>
          <p:cNvSpPr>
            <a:spLocks noGrp="1"/>
          </p:cNvSpPr>
          <p:nvPr>
            <p:ph type="title"/>
          </p:nvPr>
        </p:nvSpPr>
        <p:spPr>
          <a:xfrm>
            <a:off x="-152400" y="965684"/>
            <a:ext cx="5743575" cy="494567"/>
          </a:xfrm>
        </p:spPr>
        <p:txBody>
          <a:bodyPr>
            <a:noAutofit/>
          </a:bodyPr>
          <a:lstStyle/>
          <a:p>
            <a:r>
              <a:rPr lang="en-US" sz="4800" dirty="0"/>
              <a:t> Student Impact </a:t>
            </a:r>
          </a:p>
        </p:txBody>
      </p:sp>
      <p:pic>
        <p:nvPicPr>
          <p:cNvPr id="4" name="Picture 4">
            <a:extLst>
              <a:ext uri="{FF2B5EF4-FFF2-40B4-BE49-F238E27FC236}">
                <a16:creationId xmlns:a16="http://schemas.microsoft.com/office/drawing/2014/main" id="{A7BC8726-C554-48CD-BF6F-75CE2AD7633F}"/>
              </a:ext>
            </a:extLst>
          </p:cNvPr>
          <p:cNvPicPr>
            <a:picLocks noGrp="1" noChangeAspect="1"/>
          </p:cNvPicPr>
          <p:nvPr>
            <p:ph idx="1"/>
          </p:nvPr>
        </p:nvPicPr>
        <p:blipFill>
          <a:blip r:embed="rId3"/>
          <a:stretch>
            <a:fillRect/>
          </a:stretch>
        </p:blipFill>
        <p:spPr>
          <a:xfrm>
            <a:off x="4863245" y="1203436"/>
            <a:ext cx="3429000" cy="2143125"/>
          </a:xfrm>
          <a:prstGeom prst="rect">
            <a:avLst/>
          </a:prstGeom>
        </p:spPr>
      </p:pic>
      <p:sp>
        <p:nvSpPr>
          <p:cNvPr id="3" name="Text Placeholder 2"/>
          <p:cNvSpPr>
            <a:spLocks noGrp="1"/>
          </p:cNvSpPr>
          <p:nvPr>
            <p:ph type="body" sz="half" idx="2"/>
          </p:nvPr>
        </p:nvSpPr>
        <p:spPr>
          <a:xfrm>
            <a:off x="614781" y="1676400"/>
            <a:ext cx="2949178" cy="4800600"/>
          </a:xfrm>
        </p:spPr>
        <p:txBody>
          <a:bodyPr>
            <a:normAutofit fontScale="77500" lnSpcReduction="20000"/>
          </a:bodyPr>
          <a:lstStyle/>
          <a:p>
            <a:r>
              <a:rPr lang="en-US" b="1" u="sng" dirty="0"/>
              <a:t>Certified Nursing Assistant- Horizonte Criteria for Referrals:</a:t>
            </a:r>
          </a:p>
          <a:p>
            <a:pPr marL="257175" indent="-257175">
              <a:buFont typeface="+mj-lt"/>
              <a:buAutoNum type="arabicParenR"/>
            </a:pPr>
            <a:r>
              <a:rPr lang="en-US" dirty="0"/>
              <a:t>Good Academic Standing in all classes</a:t>
            </a:r>
          </a:p>
          <a:p>
            <a:pPr marL="257175" indent="-257175">
              <a:buFont typeface="+mj-lt"/>
              <a:buAutoNum type="arabicParenR"/>
            </a:pPr>
            <a:r>
              <a:rPr lang="en-US" dirty="0"/>
              <a:t>On pace to graduate by the end of the year</a:t>
            </a:r>
          </a:p>
          <a:p>
            <a:pPr marL="257175" indent="-257175">
              <a:buFont typeface="+mj-lt"/>
              <a:buAutoNum type="arabicParenR"/>
            </a:pPr>
            <a:r>
              <a:rPr lang="en-US" dirty="0"/>
              <a:t>Good Attendance</a:t>
            </a:r>
          </a:p>
          <a:p>
            <a:pPr marL="257175" indent="-257175">
              <a:buFont typeface="+mj-lt"/>
              <a:buAutoNum type="arabicParenR"/>
            </a:pPr>
            <a:r>
              <a:rPr lang="en-US" dirty="0"/>
              <a:t>No behavior issues</a:t>
            </a:r>
          </a:p>
          <a:p>
            <a:r>
              <a:rPr lang="en-US" dirty="0"/>
              <a:t>30 Students qualified </a:t>
            </a:r>
          </a:p>
          <a:p>
            <a:endParaRPr lang="en-US" b="1" u="sng" dirty="0"/>
          </a:p>
          <a:p>
            <a:r>
              <a:rPr lang="en-US" b="1" u="sng" dirty="0"/>
              <a:t>Certified Nursing Assistant- Salt Lake Community College Criteria for Admission:</a:t>
            </a:r>
          </a:p>
          <a:p>
            <a:pPr marL="257175" indent="-257175">
              <a:buFont typeface="+mj-lt"/>
              <a:buAutoNum type="arabicParenR"/>
            </a:pPr>
            <a:r>
              <a:rPr lang="en-US" dirty="0"/>
              <a:t>6</a:t>
            </a:r>
            <a:r>
              <a:rPr lang="en-US" baseline="30000" dirty="0"/>
              <a:t>th</a:t>
            </a:r>
            <a:r>
              <a:rPr lang="en-US" dirty="0"/>
              <a:t> Grade TABE Reading score</a:t>
            </a:r>
          </a:p>
          <a:p>
            <a:pPr marL="257175" indent="-257175">
              <a:buFont typeface="+mj-lt"/>
              <a:buAutoNum type="arabicParenR"/>
            </a:pPr>
            <a:r>
              <a:rPr lang="en-US" dirty="0"/>
              <a:t>5</a:t>
            </a:r>
            <a:r>
              <a:rPr lang="en-US" baseline="30000" dirty="0"/>
              <a:t>th</a:t>
            </a:r>
            <a:r>
              <a:rPr lang="en-US" dirty="0"/>
              <a:t> Grade TABE Math score </a:t>
            </a:r>
          </a:p>
          <a:p>
            <a:r>
              <a:rPr lang="en-US" dirty="0">
                <a:solidFill>
                  <a:srgbClr val="FF0000"/>
                </a:solidFill>
              </a:rPr>
              <a:t>Only 9 of the initial 30 qualified…</a:t>
            </a:r>
          </a:p>
        </p:txBody>
      </p:sp>
      <p:sp>
        <p:nvSpPr>
          <p:cNvPr id="6" name="TextBox 5">
            <a:extLst>
              <a:ext uri="{FF2B5EF4-FFF2-40B4-BE49-F238E27FC236}">
                <a16:creationId xmlns:a16="http://schemas.microsoft.com/office/drawing/2014/main" id="{4E42676B-0B41-4CC6-9C1D-82F27C9B83D3}"/>
              </a:ext>
            </a:extLst>
          </p:cNvPr>
          <p:cNvSpPr txBox="1"/>
          <p:nvPr/>
        </p:nvSpPr>
        <p:spPr>
          <a:xfrm>
            <a:off x="600127" y="1998000"/>
            <a:ext cx="4032647" cy="27699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en-US" sz="1350"/>
          </a:p>
        </p:txBody>
      </p:sp>
      <p:sp>
        <p:nvSpPr>
          <p:cNvPr id="5" name="TextBox 4"/>
          <p:cNvSpPr txBox="1"/>
          <p:nvPr/>
        </p:nvSpPr>
        <p:spPr>
          <a:xfrm>
            <a:off x="4411540" y="4655527"/>
            <a:ext cx="4332410" cy="1338828"/>
          </a:xfrm>
          <a:prstGeom prst="rect">
            <a:avLst/>
          </a:prstGeom>
          <a:noFill/>
        </p:spPr>
        <p:txBody>
          <a:bodyPr wrap="square" rtlCol="0">
            <a:spAutoFit/>
          </a:bodyPr>
          <a:lstStyle/>
          <a:p>
            <a:r>
              <a:rPr lang="en-US" sz="1350" dirty="0">
                <a:solidFill>
                  <a:srgbClr val="FF0000"/>
                </a:solidFill>
              </a:rPr>
              <a:t>In Summary, Certified Nursing Assistant is among the most accessible vocational training programs offered through SLCC, yet, only 30% of our graduating seniors qualified for admissions because they </a:t>
            </a:r>
            <a:r>
              <a:rPr lang="en-US" sz="1350" b="1" i="1" u="sng" dirty="0">
                <a:solidFill>
                  <a:srgbClr val="FF0000"/>
                </a:solidFill>
              </a:rPr>
              <a:t>could not </a:t>
            </a:r>
            <a:r>
              <a:rPr lang="en-US" sz="1350" dirty="0">
                <a:solidFill>
                  <a:srgbClr val="FF0000"/>
                </a:solidFill>
              </a:rPr>
              <a:t>demonstrate an ability to read at a 6</a:t>
            </a:r>
            <a:r>
              <a:rPr lang="en-US" sz="1350" baseline="30000" dirty="0">
                <a:solidFill>
                  <a:srgbClr val="FF0000"/>
                </a:solidFill>
              </a:rPr>
              <a:t>th</a:t>
            </a:r>
            <a:r>
              <a:rPr lang="en-US" sz="1350" dirty="0">
                <a:solidFill>
                  <a:srgbClr val="FF0000"/>
                </a:solidFill>
              </a:rPr>
              <a:t> grade level or perform math functions at a 5</a:t>
            </a:r>
            <a:r>
              <a:rPr lang="en-US" sz="1350" baseline="30000" dirty="0">
                <a:solidFill>
                  <a:srgbClr val="FF0000"/>
                </a:solidFill>
              </a:rPr>
              <a:t>th</a:t>
            </a:r>
            <a:r>
              <a:rPr lang="en-US" sz="1350" dirty="0">
                <a:solidFill>
                  <a:srgbClr val="FF0000"/>
                </a:solidFill>
              </a:rPr>
              <a:t> grade level.  </a:t>
            </a:r>
          </a:p>
        </p:txBody>
      </p:sp>
    </p:spTree>
    <p:extLst>
      <p:ext uri="{BB962C8B-B14F-4D97-AF65-F5344CB8AC3E}">
        <p14:creationId xmlns:p14="http://schemas.microsoft.com/office/powerpoint/2010/main" val="10905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13161</TotalTime>
  <Words>1629</Words>
  <Application>Microsoft Office PowerPoint</Application>
  <PresentationFormat>On-screen Show (4:3)</PresentationFormat>
  <Paragraphs>222</Paragraphs>
  <Slides>31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Calisto MT</vt:lpstr>
      <vt:lpstr>Wingdings</vt:lpstr>
      <vt:lpstr>Genesis</vt:lpstr>
      <vt:lpstr>Basic Motivational Interviewing A Conversation About Change </vt:lpstr>
      <vt:lpstr>Horizonte Instruction and Training Center </vt:lpstr>
      <vt:lpstr>Joshua Bell</vt:lpstr>
      <vt:lpstr>Wendy Jack-Alvarado </vt:lpstr>
      <vt:lpstr>Eleanor Chase </vt:lpstr>
      <vt:lpstr>Introductions – Elbow Partner </vt:lpstr>
      <vt:lpstr>Before we start:</vt:lpstr>
      <vt:lpstr>Student Data Analysis-  Where we Were </vt:lpstr>
      <vt:lpstr> Student Impact </vt:lpstr>
      <vt:lpstr>Purpose</vt:lpstr>
      <vt:lpstr>Have you had training in  Motivational Interviewing? -Elbow Partner-</vt:lpstr>
      <vt:lpstr>Motivational Interviewing (MI)</vt:lpstr>
      <vt:lpstr>Ways of being with people</vt:lpstr>
      <vt:lpstr>Four Aspects of the “Spirit” </vt:lpstr>
      <vt:lpstr>Four MI Processes</vt:lpstr>
      <vt:lpstr>Sympathy vs Empathy -Know the difference- </vt:lpstr>
      <vt:lpstr>Evocation </vt:lpstr>
      <vt:lpstr>Ambivalence</vt:lpstr>
      <vt:lpstr>Ambivalence</vt:lpstr>
      <vt:lpstr>Summarizing Ambivalence  and the MI Spirit</vt:lpstr>
      <vt:lpstr>Basic practice of MI</vt:lpstr>
      <vt:lpstr>Basic practice of MI</vt:lpstr>
      <vt:lpstr>5 Key Communication Skills/OARS</vt:lpstr>
      <vt:lpstr>OARS: Reflective Listening</vt:lpstr>
      <vt:lpstr>Simple Reflection</vt:lpstr>
      <vt:lpstr>Complex Reflection</vt:lpstr>
      <vt:lpstr>Why are Reflections so important?</vt:lpstr>
      <vt:lpstr>So…how can MI help you?</vt:lpstr>
      <vt:lpstr>How could MI fit into your daily work?</vt:lpstr>
      <vt:lpstr> We too have a choice…</vt:lpstr>
      <vt:lpstr>If you decide that MI might  benefit your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Principles of Evidence-Based Practice</dc:title>
  <dc:creator>cacdjxm</dc:creator>
  <cp:lastModifiedBy>Tandalaya Stitt</cp:lastModifiedBy>
  <cp:revision>243</cp:revision>
  <dcterms:created xsi:type="dcterms:W3CDTF">2014-05-09T18:01:05Z</dcterms:created>
  <dcterms:modified xsi:type="dcterms:W3CDTF">2019-09-16T21:32:17Z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